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71" r:id="rId6"/>
    <p:sldId id="266" r:id="rId7"/>
    <p:sldId id="262" r:id="rId8"/>
    <p:sldId id="280" r:id="rId9"/>
    <p:sldId id="263" r:id="rId10"/>
    <p:sldId id="267" r:id="rId11"/>
    <p:sldId id="269" r:id="rId12"/>
    <p:sldId id="283" r:id="rId13"/>
    <p:sldId id="284" r:id="rId14"/>
    <p:sldId id="281" r:id="rId15"/>
    <p:sldId id="286" r:id="rId16"/>
    <p:sldId id="287" r:id="rId17"/>
    <p:sldId id="278" r:id="rId18"/>
    <p:sldId id="288" r:id="rId19"/>
    <p:sldId id="28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79" autoAdjust="0"/>
  </p:normalViewPr>
  <p:slideViewPr>
    <p:cSldViewPr>
      <p:cViewPr varScale="1">
        <p:scale>
          <a:sx n="63" d="100"/>
          <a:sy n="63" d="100"/>
        </p:scale>
        <p:origin x="-73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26CBF3-98AB-4164-8CB3-37D711DC7C92}" type="datetimeFigureOut">
              <a:rPr lang="en-US" smtClean="0"/>
              <a:pPr/>
              <a:t>10/11/2012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E544AC-85E0-4C7E-81F2-1DD7B3E6AC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E544AC-85E0-4C7E-81F2-1DD7B3E6ACC9}"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Edward Hopper,</a:t>
            </a:r>
            <a:r>
              <a:rPr lang="en-US" baseline="0" dirty="0" smtClean="0"/>
              <a:t> </a:t>
            </a:r>
            <a:r>
              <a:rPr lang="en-US" i="1" baseline="0" dirty="0" smtClean="0"/>
              <a:t>Ground Swell </a:t>
            </a:r>
            <a:r>
              <a:rPr lang="en-US" baseline="0" dirty="0" smtClean="0"/>
              <a:t>(1939)</a:t>
            </a:r>
            <a:endParaRPr lang="en-US" dirty="0" smtClean="0"/>
          </a:p>
          <a:p>
            <a:r>
              <a:rPr lang="en-US" dirty="0" smtClean="0"/>
              <a:t>Prominent American realist painter and printmaker. </a:t>
            </a:r>
            <a:endParaRPr lang="en-US" dirty="0"/>
          </a:p>
        </p:txBody>
      </p:sp>
      <p:sp>
        <p:nvSpPr>
          <p:cNvPr id="4" name="Slide Number Placeholder 3"/>
          <p:cNvSpPr>
            <a:spLocks noGrp="1"/>
          </p:cNvSpPr>
          <p:nvPr>
            <p:ph type="sldNum" sz="quarter" idx="10"/>
          </p:nvPr>
        </p:nvSpPr>
        <p:spPr/>
        <p:txBody>
          <a:bodyPr/>
          <a:lstStyle/>
          <a:p>
            <a:fld id="{25736D3A-0744-49B6-87E8-FF6A65D165FF}" type="slidenum">
              <a:rPr lang="en-US" smtClean="0"/>
              <a:pPr/>
              <a:t>8</a:t>
            </a:fld>
            <a:endParaRPr lang="en-US"/>
          </a:p>
        </p:txBody>
      </p:sp>
    </p:spTree>
    <p:extLst>
      <p:ext uri="{BB962C8B-B14F-4D97-AF65-F5344CB8AC3E}">
        <p14:creationId xmlns:p14="http://schemas.microsoft.com/office/powerpoint/2010/main" xmlns="" val="1822569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Edward Hopper (July 22, 1882 – May 15, 1967) was a prominent American realist painter and printmaker. </a:t>
            </a:r>
          </a:p>
          <a:p>
            <a:r>
              <a:rPr lang="en-US" dirty="0" smtClean="0"/>
              <a:t>What do you think is the main idea of this painting?</a:t>
            </a:r>
            <a:r>
              <a:rPr lang="en-US" baseline="0" dirty="0" smtClean="0"/>
              <a:t>  Maybe the sailboat?  Why?  It is the focus of the painting.  When you look at this painting, sailboat “sticks” out.  The main idea is like that with text. </a:t>
            </a:r>
            <a:endParaRPr lang="en-US" dirty="0"/>
          </a:p>
        </p:txBody>
      </p:sp>
      <p:sp>
        <p:nvSpPr>
          <p:cNvPr id="4" name="Slide Number Placeholder 3"/>
          <p:cNvSpPr>
            <a:spLocks noGrp="1"/>
          </p:cNvSpPr>
          <p:nvPr>
            <p:ph type="sldNum" sz="quarter" idx="10"/>
          </p:nvPr>
        </p:nvSpPr>
        <p:spPr/>
        <p:txBody>
          <a:bodyPr/>
          <a:lstStyle/>
          <a:p>
            <a:fld id="{25736D3A-0744-49B6-87E8-FF6A65D165FF}" type="slidenum">
              <a:rPr lang="en-US" smtClean="0"/>
              <a:pPr/>
              <a:t>12</a:t>
            </a:fld>
            <a:endParaRPr lang="en-US"/>
          </a:p>
        </p:txBody>
      </p:sp>
    </p:spTree>
    <p:extLst>
      <p:ext uri="{BB962C8B-B14F-4D97-AF65-F5344CB8AC3E}">
        <p14:creationId xmlns:p14="http://schemas.microsoft.com/office/powerpoint/2010/main" xmlns="" val="182256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French impressionist painter, Claude Monet.</a:t>
            </a:r>
          </a:p>
          <a:p>
            <a:r>
              <a:rPr lang="en-US" dirty="0" smtClean="0"/>
              <a:t>What</a:t>
            </a:r>
            <a:r>
              <a:rPr lang="en-US" baseline="0" dirty="0" smtClean="0"/>
              <a:t> do you think the main idea is of this painting?  You will get several different answers because there are different things to look at.  Maybe the couple standing, maybe the couple sitting down.  Sometimes when we read fiction and non-fiction text, the main idea MAY NOT jump right out.</a:t>
            </a:r>
            <a:endParaRPr lang="en-US" dirty="0" smtClean="0"/>
          </a:p>
          <a:p>
            <a:endParaRPr lang="en-US" dirty="0" smtClean="0"/>
          </a:p>
          <a:p>
            <a:endParaRPr lang="en-US" dirty="0" smtClean="0"/>
          </a:p>
          <a:p>
            <a:r>
              <a:rPr lang="en-US" dirty="0" smtClean="0"/>
              <a:t>The painting was exhibited at the 4th Impressionist exhibition, Paris, April 10–May 11, 1879, as no. 157 under the title </a:t>
            </a:r>
            <a:r>
              <a:rPr lang="en-US" dirty="0" err="1" smtClean="0"/>
              <a:t>Jardin</a:t>
            </a:r>
            <a:r>
              <a:rPr lang="en-US" dirty="0" smtClean="0"/>
              <a:t> à Sainte-</a:t>
            </a:r>
            <a:r>
              <a:rPr lang="en-US" dirty="0" err="1" smtClean="0"/>
              <a:t>Adresse</a:t>
            </a:r>
            <a:r>
              <a:rPr lang="en-US" dirty="0" smtClean="0"/>
              <a:t>.</a:t>
            </a:r>
          </a:p>
          <a:p>
            <a:r>
              <a:rPr lang="en-US" dirty="0" smtClean="0"/>
              <a:t>Monet spent the summer of 1867 at the resort town of Sainte-</a:t>
            </a:r>
            <a:r>
              <a:rPr lang="en-US" dirty="0" err="1" smtClean="0"/>
              <a:t>Adresse</a:t>
            </a:r>
            <a:r>
              <a:rPr lang="en-US" dirty="0" smtClean="0"/>
              <a:t> on the English Channel, near Le Havre (France). It was there, in a garden with a view of </a:t>
            </a:r>
            <a:r>
              <a:rPr lang="en-US" dirty="0" err="1" smtClean="0"/>
              <a:t>Honfleur</a:t>
            </a:r>
            <a:r>
              <a:rPr lang="en-US" dirty="0" smtClean="0"/>
              <a:t> on the horizon, that he painted this picture, which combines smooth, traditionally rendered areas with sparkling passages of rapid, separate brushwork, and spots of pure </a:t>
            </a:r>
            <a:r>
              <a:rPr lang="en-US" dirty="0" err="1" smtClean="0"/>
              <a:t>colour</a:t>
            </a:r>
            <a:r>
              <a:rPr lang="en-US" dirty="0" smtClean="0"/>
              <a:t>.</a:t>
            </a:r>
            <a:endParaRPr lang="en-US" dirty="0"/>
          </a:p>
        </p:txBody>
      </p:sp>
      <p:sp>
        <p:nvSpPr>
          <p:cNvPr id="4" name="Slide Number Placeholder 3"/>
          <p:cNvSpPr>
            <a:spLocks noGrp="1"/>
          </p:cNvSpPr>
          <p:nvPr>
            <p:ph type="sldNum" sz="quarter" idx="10"/>
          </p:nvPr>
        </p:nvSpPr>
        <p:spPr/>
        <p:txBody>
          <a:bodyPr/>
          <a:lstStyle/>
          <a:p>
            <a:fld id="{25736D3A-0744-49B6-87E8-FF6A65D165FF}" type="slidenum">
              <a:rPr lang="en-US" smtClean="0"/>
              <a:pPr/>
              <a:t>13</a:t>
            </a:fld>
            <a:endParaRPr lang="en-US"/>
          </a:p>
        </p:txBody>
      </p:sp>
    </p:spTree>
    <p:extLst>
      <p:ext uri="{BB962C8B-B14F-4D97-AF65-F5344CB8AC3E}">
        <p14:creationId xmlns:p14="http://schemas.microsoft.com/office/powerpoint/2010/main" xmlns="" val="3392607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E544AC-85E0-4C7E-81F2-1DD7B3E6ACC9}"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30A63F1-A586-4DD9-8D10-C0BE90DCB2FF}" type="datetimeFigureOut">
              <a:rPr lang="en-US" smtClean="0"/>
              <a:pPr/>
              <a:t>10/11/2012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7A9F72A-59B7-40E4-84FB-65F22BFD4AB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0A63F1-A586-4DD9-8D10-C0BE90DCB2FF}" type="datetimeFigureOut">
              <a:rPr lang="en-US" smtClean="0"/>
              <a:pPr/>
              <a:t>10/11/2012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9F72A-59B7-40E4-84FB-65F22BFD4A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0A63F1-A586-4DD9-8D10-C0BE90DCB2FF}" type="datetimeFigureOut">
              <a:rPr lang="en-US" smtClean="0"/>
              <a:pPr/>
              <a:t>10/11/2012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9F72A-59B7-40E4-84FB-65F22BFD4A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0A63F1-A586-4DD9-8D10-C0BE90DCB2FF}" type="datetimeFigureOut">
              <a:rPr lang="en-US" smtClean="0"/>
              <a:pPr/>
              <a:t>10/11/2012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9F72A-59B7-40E4-84FB-65F22BFD4A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30A63F1-A586-4DD9-8D10-C0BE90DCB2FF}" type="datetimeFigureOut">
              <a:rPr lang="en-US" smtClean="0"/>
              <a:pPr/>
              <a:t>10/11/2012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9F72A-59B7-40E4-84FB-65F22BFD4AB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30A63F1-A586-4DD9-8D10-C0BE90DCB2FF}" type="datetimeFigureOut">
              <a:rPr lang="en-US" smtClean="0"/>
              <a:pPr/>
              <a:t>10/11/2012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9F72A-59B7-40E4-84FB-65F22BFD4A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30A63F1-A586-4DD9-8D10-C0BE90DCB2FF}" type="datetimeFigureOut">
              <a:rPr lang="en-US" smtClean="0"/>
              <a:pPr/>
              <a:t>10/11/2012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A9F72A-59B7-40E4-84FB-65F22BFD4A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30A63F1-A586-4DD9-8D10-C0BE90DCB2FF}" type="datetimeFigureOut">
              <a:rPr lang="en-US" smtClean="0"/>
              <a:pPr/>
              <a:t>10/11/2012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A9F72A-59B7-40E4-84FB-65F22BFD4A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A63F1-A586-4DD9-8D10-C0BE90DCB2FF}" type="datetimeFigureOut">
              <a:rPr lang="en-US" smtClean="0"/>
              <a:pPr/>
              <a:t>10/11/2012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A9F72A-59B7-40E4-84FB-65F22BFD4A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30A63F1-A586-4DD9-8D10-C0BE90DCB2FF}" type="datetimeFigureOut">
              <a:rPr lang="en-US" smtClean="0"/>
              <a:pPr/>
              <a:t>10/11/2012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9F72A-59B7-40E4-84FB-65F22BFD4A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30A63F1-A586-4DD9-8D10-C0BE90DCB2FF}" type="datetimeFigureOut">
              <a:rPr lang="en-US" smtClean="0"/>
              <a:pPr/>
              <a:t>10/11/2012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7A9F72A-59B7-40E4-84FB-65F22BFD4AB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30A63F1-A586-4DD9-8D10-C0BE90DCB2FF}" type="datetimeFigureOut">
              <a:rPr lang="en-US" smtClean="0"/>
              <a:pPr/>
              <a:t>10/11/2012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A9F72A-59B7-40E4-84FB-65F22BFD4AB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y1TxLBXx_FQ&amp;feature=related" TargetMode="External"/><Relationship Id="rId2" Type="http://schemas.openxmlformats.org/officeDocument/2006/relationships/hyperlink" Target="http://www.youtube.com/watch?v=7Ktkgeib6l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851648" cy="1524000"/>
          </a:xfrm>
        </p:spPr>
        <p:txBody>
          <a:bodyPr anchor="t" anchorCtr="0">
            <a:normAutofit/>
          </a:bodyPr>
          <a:lstStyle/>
          <a:p>
            <a:pPr algn="ctr"/>
            <a:r>
              <a:rPr lang="en-US" sz="3200" dirty="0" smtClean="0">
                <a:latin typeface="Comic Sans MS" pitchFamily="66" charset="0"/>
              </a:rPr>
              <a:t>Inspired</a:t>
            </a:r>
            <a:br>
              <a:rPr lang="en-US" sz="3200" dirty="0" smtClean="0">
                <a:latin typeface="Comic Sans MS" pitchFamily="66" charset="0"/>
              </a:rPr>
            </a:br>
            <a:r>
              <a:rPr lang="en-US" sz="3200" dirty="0" smtClean="0">
                <a:latin typeface="Comic Sans MS" pitchFamily="66" charset="0"/>
              </a:rPr>
              <a:t> by the Sea</a:t>
            </a:r>
            <a:br>
              <a:rPr lang="en-US" sz="3200" dirty="0" smtClean="0">
                <a:latin typeface="Comic Sans MS" pitchFamily="66" charset="0"/>
              </a:rPr>
            </a:br>
            <a:r>
              <a:rPr lang="en-US" sz="2400" dirty="0" smtClean="0">
                <a:latin typeface="Comic Sans MS" pitchFamily="66" charset="0"/>
              </a:rPr>
              <a:t>Day 1</a:t>
            </a:r>
            <a:endParaRPr lang="en-US" sz="3200" dirty="0">
              <a:latin typeface="Comic Sans MS" pitchFamily="66" charset="0"/>
            </a:endParaRPr>
          </a:p>
        </p:txBody>
      </p:sp>
      <p:sp>
        <p:nvSpPr>
          <p:cNvPr id="3" name="Subtitle 2"/>
          <p:cNvSpPr>
            <a:spLocks noGrp="1"/>
          </p:cNvSpPr>
          <p:nvPr>
            <p:ph type="subTitle" idx="1"/>
          </p:nvPr>
        </p:nvSpPr>
        <p:spPr>
          <a:xfrm>
            <a:off x="304800" y="3200400"/>
            <a:ext cx="8382000" cy="1524000"/>
          </a:xfrm>
        </p:spPr>
        <p:txBody>
          <a:bodyPr>
            <a:normAutofit/>
          </a:bodyPr>
          <a:lstStyle/>
          <a:p>
            <a:pPr algn="ctr"/>
            <a:r>
              <a:rPr lang="en-US" sz="2200" dirty="0" smtClean="0">
                <a:hlinkClick r:id="rId2"/>
              </a:rPr>
              <a:t>http://www.youtube.com/watch?v=7Ktkgeib6l8</a:t>
            </a:r>
            <a:endParaRPr lang="en-US" sz="2200" dirty="0" smtClean="0"/>
          </a:p>
          <a:p>
            <a:endParaRPr lang="en-US" sz="2200" dirty="0" smtClean="0">
              <a:hlinkClick r:id="rId3"/>
            </a:endParaRPr>
          </a:p>
          <a:p>
            <a:r>
              <a:rPr lang="en-US" sz="2200" dirty="0" smtClean="0">
                <a:hlinkClick r:id="rId3"/>
              </a:rPr>
              <a:t>http://www.youtube.com/watch?v=y1TxLBXx_FQ&amp;feature=related</a:t>
            </a:r>
            <a:endParaRPr lang="en-US" sz="2200" dirty="0" smtClean="0"/>
          </a:p>
          <a:p>
            <a:endParaRPr lang="en-US" dirty="0"/>
          </a:p>
        </p:txBody>
      </p:sp>
      <p:sp>
        <p:nvSpPr>
          <p:cNvPr id="5" name="TextBox 4"/>
          <p:cNvSpPr txBox="1"/>
          <p:nvPr/>
        </p:nvSpPr>
        <p:spPr>
          <a:xfrm>
            <a:off x="990600" y="1828800"/>
            <a:ext cx="7239000" cy="1569660"/>
          </a:xfrm>
          <a:prstGeom prst="rect">
            <a:avLst/>
          </a:prstGeom>
          <a:noFill/>
        </p:spPr>
        <p:txBody>
          <a:bodyPr wrap="square" rtlCol="0">
            <a:spAutoFit/>
          </a:bodyPr>
          <a:lstStyle/>
          <a:p>
            <a:r>
              <a:rPr lang="en-US" sz="2400" dirty="0" smtClean="0">
                <a:solidFill>
                  <a:schemeClr val="bg1"/>
                </a:solidFill>
                <a:latin typeface="Comic Sans MS" pitchFamily="66" charset="0"/>
              </a:rPr>
              <a:t>Your new unit is introducing you to writers and information that is inspired by the sea.  Let’s look at these two videos to give you an idea about the sea</a:t>
            </a:r>
            <a:endParaRPr lang="en-US" sz="24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8458200" cy="2667000"/>
          </a:xfrm>
        </p:spPr>
        <p:txBody>
          <a:bodyPr anchor="t" anchorCtr="0">
            <a:normAutofit/>
          </a:bodyPr>
          <a:lstStyle/>
          <a:p>
            <a:r>
              <a:rPr lang="en-US" sz="2400" dirty="0" smtClean="0">
                <a:solidFill>
                  <a:srgbClr val="0070C0"/>
                </a:solidFill>
                <a:latin typeface="Comic Sans MS" pitchFamily="66" charset="0"/>
              </a:rPr>
              <a:t> </a:t>
            </a:r>
            <a:r>
              <a:rPr lang="en-US" sz="2400" dirty="0" smtClean="0">
                <a:solidFill>
                  <a:schemeClr val="tx1"/>
                </a:solidFill>
                <a:latin typeface="Comic Sans MS" pitchFamily="66" charset="0"/>
              </a:rPr>
              <a:t> Our Goal Today:</a:t>
            </a:r>
            <a:br>
              <a:rPr lang="en-US" sz="2400" dirty="0" smtClean="0">
                <a:solidFill>
                  <a:schemeClr val="tx1"/>
                </a:solidFill>
                <a:latin typeface="Comic Sans MS" pitchFamily="66" charset="0"/>
              </a:rPr>
            </a:br>
            <a:r>
              <a:rPr lang="en-US" sz="2400" dirty="0" smtClean="0">
                <a:solidFill>
                  <a:schemeClr val="tx1"/>
                </a:solidFill>
                <a:latin typeface="Comic Sans MS" pitchFamily="66" charset="0"/>
              </a:rPr>
              <a:t/>
            </a:r>
            <a:br>
              <a:rPr lang="en-US" sz="2400" dirty="0" smtClean="0">
                <a:solidFill>
                  <a:schemeClr val="tx1"/>
                </a:solidFill>
                <a:latin typeface="Comic Sans MS" pitchFamily="66" charset="0"/>
              </a:rPr>
            </a:br>
            <a:r>
              <a:rPr lang="en-US" sz="2400" dirty="0" smtClean="0">
                <a:solidFill>
                  <a:schemeClr val="tx1"/>
                </a:solidFill>
                <a:latin typeface="Comic Sans MS" pitchFamily="66" charset="0"/>
              </a:rPr>
              <a:t/>
            </a:r>
            <a:br>
              <a:rPr lang="en-US" sz="2400" dirty="0" smtClean="0">
                <a:solidFill>
                  <a:schemeClr val="tx1"/>
                </a:solidFill>
                <a:latin typeface="Comic Sans MS" pitchFamily="66" charset="0"/>
              </a:rPr>
            </a:br>
            <a:endParaRPr lang="en-US" sz="2400" dirty="0">
              <a:solidFill>
                <a:srgbClr val="0070C0"/>
              </a:solidFill>
              <a:latin typeface="Comic Sans MS" pitchFamily="66" charset="0"/>
            </a:endParaRPr>
          </a:p>
        </p:txBody>
      </p:sp>
      <p:sp>
        <p:nvSpPr>
          <p:cNvPr id="4" name="Rectangle 3"/>
          <p:cNvSpPr/>
          <p:nvPr/>
        </p:nvSpPr>
        <p:spPr>
          <a:xfrm>
            <a:off x="1219200" y="533400"/>
            <a:ext cx="5867400" cy="3416320"/>
          </a:xfrm>
          <a:prstGeom prst="rect">
            <a:avLst/>
          </a:prstGeom>
        </p:spPr>
        <p:txBody>
          <a:bodyPr wrap="square">
            <a:spAutoFit/>
          </a:bodyPr>
          <a:lstStyle/>
          <a:p>
            <a:pPr>
              <a:buNone/>
            </a:pPr>
            <a:endParaRPr lang="en-US" sz="2400" dirty="0" smtClean="0">
              <a:latin typeface="Comic Sans MS" pitchFamily="66" charset="0"/>
            </a:endParaRPr>
          </a:p>
          <a:p>
            <a:pPr>
              <a:buNone/>
            </a:pPr>
            <a:endParaRPr lang="en-US" sz="2400" dirty="0" smtClean="0">
              <a:latin typeface="Comic Sans MS" pitchFamily="66" charset="0"/>
            </a:endParaRPr>
          </a:p>
          <a:p>
            <a:pPr>
              <a:buNone/>
            </a:pPr>
            <a:endParaRPr lang="en-US" sz="2400" dirty="0" smtClean="0">
              <a:latin typeface="Comic Sans MS" pitchFamily="66" charset="0"/>
            </a:endParaRPr>
          </a:p>
          <a:p>
            <a:pPr>
              <a:buNone/>
            </a:pPr>
            <a:endParaRPr lang="en-US" sz="2400" dirty="0" smtClean="0">
              <a:latin typeface="Comic Sans MS" pitchFamily="66" charset="0"/>
            </a:endParaRPr>
          </a:p>
          <a:p>
            <a:pPr>
              <a:buNone/>
            </a:pPr>
            <a:r>
              <a:rPr lang="en-US" sz="2400" dirty="0" smtClean="0">
                <a:latin typeface="Comic Sans MS" pitchFamily="66" charset="0"/>
              </a:rPr>
              <a:t>I will use information from the text to describe characters and their actions in the story. </a:t>
            </a:r>
          </a:p>
          <a:p>
            <a:pPr algn="ctr">
              <a:buNone/>
            </a:pPr>
            <a:r>
              <a:rPr lang="en-US" sz="2400" dirty="0" smtClean="0">
                <a:latin typeface="Comic Sans MS" pitchFamily="66" charset="0"/>
              </a:rPr>
              <a:t>Rate yourself</a:t>
            </a:r>
          </a:p>
          <a:p>
            <a:pPr algn="ctr">
              <a:buNone/>
            </a:pPr>
            <a:r>
              <a:rPr lang="en-US" sz="2400" dirty="0" smtClean="0">
                <a:latin typeface="Comic Sans MS" pitchFamily="66" charset="0"/>
              </a:rPr>
              <a:t>1 – 2 – 3 - 4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305800" cy="2362200"/>
          </a:xfrm>
        </p:spPr>
        <p:txBody>
          <a:bodyPr anchor="t" anchorCtr="0">
            <a:normAutofit fontScale="90000"/>
          </a:bodyPr>
          <a:lstStyle/>
          <a:p>
            <a:pPr algn="ctr"/>
            <a:r>
              <a:rPr lang="en-US" sz="2800" dirty="0" smtClean="0">
                <a:solidFill>
                  <a:srgbClr val="0070C0"/>
                </a:solidFill>
                <a:latin typeface="Comic Sans MS" pitchFamily="66" charset="0"/>
              </a:rPr>
              <a:t/>
            </a:r>
            <a:br>
              <a:rPr lang="en-US" sz="2800" dirty="0" smtClean="0">
                <a:solidFill>
                  <a:srgbClr val="0070C0"/>
                </a:solidFill>
                <a:latin typeface="Comic Sans MS" pitchFamily="66" charset="0"/>
              </a:rPr>
            </a:br>
            <a:r>
              <a:rPr lang="en-US" sz="2800" dirty="0" smtClean="0">
                <a:solidFill>
                  <a:srgbClr val="0070C0"/>
                </a:solidFill>
                <a:latin typeface="Comic Sans MS" pitchFamily="66" charset="0"/>
              </a:rPr>
              <a:t> </a:t>
            </a:r>
            <a:r>
              <a:rPr lang="en-US" sz="2800" dirty="0" smtClean="0">
                <a:solidFill>
                  <a:schemeClr val="tx1"/>
                </a:solidFill>
                <a:latin typeface="Comic Sans MS" pitchFamily="66" charset="0"/>
              </a:rPr>
              <a:t> </a:t>
            </a:r>
            <a:r>
              <a:rPr lang="en-US" sz="2400" dirty="0" smtClean="0">
                <a:solidFill>
                  <a:schemeClr val="tx1"/>
                </a:solidFill>
                <a:latin typeface="Comic Sans MS" pitchFamily="66" charset="0"/>
              </a:rPr>
              <a:t>I will determine the main idea of a text and tell how key details support the main idea. </a:t>
            </a:r>
            <a:br>
              <a:rPr lang="en-US" sz="2400" dirty="0" smtClean="0">
                <a:solidFill>
                  <a:schemeClr val="tx1"/>
                </a:solidFill>
                <a:latin typeface="Comic Sans MS" pitchFamily="66" charset="0"/>
              </a:rPr>
            </a:br>
            <a:r>
              <a:rPr lang="en-US" sz="2400" dirty="0" smtClean="0">
                <a:solidFill>
                  <a:schemeClr val="tx1"/>
                </a:solidFill>
                <a:latin typeface="Comic Sans MS" pitchFamily="66" charset="0"/>
              </a:rPr>
              <a:t/>
            </a:r>
            <a:br>
              <a:rPr lang="en-US" sz="2400" dirty="0" smtClean="0">
                <a:solidFill>
                  <a:schemeClr val="tx1"/>
                </a:solidFill>
                <a:latin typeface="Comic Sans MS" pitchFamily="66" charset="0"/>
              </a:rPr>
            </a:br>
            <a:r>
              <a:rPr lang="en-US" sz="2400" dirty="0" smtClean="0">
                <a:solidFill>
                  <a:schemeClr val="tx1"/>
                </a:solidFill>
                <a:latin typeface="Comic Sans MS" pitchFamily="66" charset="0"/>
              </a:rPr>
              <a:t>Rate yourself</a:t>
            </a:r>
            <a:br>
              <a:rPr lang="en-US" sz="2400" dirty="0" smtClean="0">
                <a:solidFill>
                  <a:schemeClr val="tx1"/>
                </a:solidFill>
                <a:latin typeface="Comic Sans MS" pitchFamily="66" charset="0"/>
              </a:rPr>
            </a:br>
            <a:r>
              <a:rPr lang="en-US" sz="2400" dirty="0" smtClean="0">
                <a:solidFill>
                  <a:schemeClr val="tx1"/>
                </a:solidFill>
                <a:latin typeface="Comic Sans MS" pitchFamily="66" charset="0"/>
              </a:rPr>
              <a:t>1-2-3-4</a:t>
            </a:r>
            <a:br>
              <a:rPr lang="en-US" sz="2400" dirty="0" smtClean="0">
                <a:solidFill>
                  <a:schemeClr val="tx1"/>
                </a:solidFill>
                <a:latin typeface="Comic Sans MS" pitchFamily="66" charset="0"/>
              </a:rPr>
            </a:br>
            <a:r>
              <a:rPr lang="en-US" sz="2400" dirty="0" smtClean="0">
                <a:solidFill>
                  <a:schemeClr val="tx1"/>
                </a:solidFill>
                <a:latin typeface="Comic Sans MS" pitchFamily="66" charset="0"/>
              </a:rPr>
              <a:t/>
            </a:r>
            <a:br>
              <a:rPr lang="en-US" sz="2400" dirty="0" smtClean="0">
                <a:solidFill>
                  <a:schemeClr val="tx1"/>
                </a:solidFill>
                <a:latin typeface="Comic Sans MS" pitchFamily="66" charset="0"/>
              </a:rPr>
            </a:br>
            <a:endParaRPr lang="en-US" sz="2800" dirty="0">
              <a:solidFill>
                <a:srgbClr val="0070C0"/>
              </a:solidFill>
              <a:latin typeface="Comic Sans MS" pitchFamily="66" charset="0"/>
            </a:endParaRPr>
          </a:p>
        </p:txBody>
      </p:sp>
      <p:sp>
        <p:nvSpPr>
          <p:cNvPr id="7" name="TextBox 6"/>
          <p:cNvSpPr txBox="1"/>
          <p:nvPr/>
        </p:nvSpPr>
        <p:spPr>
          <a:xfrm>
            <a:off x="3200400" y="1143000"/>
            <a:ext cx="1752600" cy="584775"/>
          </a:xfrm>
          <a:prstGeom prst="rect">
            <a:avLst/>
          </a:prstGeom>
          <a:noFill/>
        </p:spPr>
        <p:txBody>
          <a:bodyPr wrap="square" rtlCol="0">
            <a:spAutoFit/>
          </a:bodyPr>
          <a:lstStyle/>
          <a:p>
            <a:pPr algn="ctr"/>
            <a:r>
              <a:rPr lang="en-US" sz="3200" dirty="0" smtClean="0">
                <a:latin typeface="Comic Sans MS" pitchFamily="66" charset="0"/>
              </a:rPr>
              <a:t>Day 3</a:t>
            </a:r>
            <a:endParaRPr lang="en-US" sz="3200" dirty="0">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smtClean="0"/>
              <a:t>Ground Swell</a:t>
            </a:r>
            <a:r>
              <a:rPr lang="en-US" dirty="0" smtClean="0"/>
              <a:t/>
            </a:r>
            <a:br>
              <a:rPr lang="en-US" dirty="0" smtClean="0"/>
            </a:br>
            <a:r>
              <a:rPr lang="en-US" sz="2700" dirty="0" smtClean="0"/>
              <a:t>Edward Hopper (1939)</a:t>
            </a:r>
            <a:endParaRPr lang="en-US" sz="2700"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1905000"/>
            <a:ext cx="7872618"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90830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i="1" dirty="0" smtClean="0"/>
              <a:t>Garden at Sainte-</a:t>
            </a:r>
            <a:r>
              <a:rPr lang="en-US" i="1" dirty="0" err="1" smtClean="0"/>
              <a:t>Adresse</a:t>
            </a:r>
            <a:r>
              <a:rPr lang="en-US" i="1" dirty="0" smtClean="0"/>
              <a:t/>
            </a:r>
            <a:br>
              <a:rPr lang="en-US" i="1" dirty="0" smtClean="0"/>
            </a:br>
            <a:r>
              <a:rPr lang="en-US" sz="2700" dirty="0" err="1" smtClean="0"/>
              <a:t>Calude</a:t>
            </a:r>
            <a:r>
              <a:rPr lang="en-US" sz="2700" dirty="0" smtClean="0"/>
              <a:t> Monet (1867)</a:t>
            </a:r>
            <a:endParaRPr lang="en-US" sz="2700"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524000"/>
            <a:ext cx="8305800"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13991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04088"/>
            <a:ext cx="8001000" cy="819912"/>
          </a:xfrm>
        </p:spPr>
        <p:txBody>
          <a:bodyPr>
            <a:normAutofit fontScale="90000"/>
          </a:bodyPr>
          <a:lstStyle/>
          <a:p>
            <a:r>
              <a:rPr lang="en-US" dirty="0" smtClean="0"/>
              <a:t>The Main Idea is what the author wants you to remember most</a:t>
            </a:r>
            <a:endParaRPr lang="en-US" dirty="0"/>
          </a:p>
        </p:txBody>
      </p:sp>
      <p:sp>
        <p:nvSpPr>
          <p:cNvPr id="5122" name="AutoShape 2" descr="data:image/jpeg;base64,/9j/4AAQSkZJRgABAQAAAQABAAD/2wCEAAkGBhQSERUUEhQVFBUWGBoXFxgXFxgYGBgXGBgXFhwYGB0XHSYeGhwjGhcUHy8gJCcpLCwsFx8xNTAqNSYsLCkBCQoKDgwOGA8PGikcHBwpLCwpKSkpKSkpKSwpLCwsKS0sKSwpKSksKSwpLCksKSkpKSkpKSwsLiksLDQsKTYpLP/AABEIAMkA+gMBIgACEQEDEQH/xAAbAAACAwEBAQAAAAAAAAAAAAACAwEEBQAGB//EAEAQAAEDAgQDBQYFAgUDBQEAAAEAAhEDIQQSMUFRYXEFIoGRoQYTMrHB8EJSYtHhFPEVI3KCkgdDU1SiwuLyM//EABkBAAMBAQEAAAAAAAAAAAAAAAABAgMEBf/EACURAQEAAgEEAgIDAQEAAAAAAAABAhESAyExQRNRBCIUMmGhUv/aAAwDAQACEQMRAD8A8jRxucuEkEEyJ56p2c8SsnESHl4tDj8zryWhh6+YTpxHAr1fx+rM5q+Yzyx0dnPE+ZRMkkCTfmgXALq0hpYcBrg2oIBDhL5B0dDr3ABy9fNQabT7sTAIBcZv3nHW9oaAeUnxoFTuuW9DLfLk0mc1rS42iCGd4ySJ7w7oJcb/AO0DxnS0zQaPew74G943mWgF0DTUQI1k7aCkuCfw5d/2LlPpexNHJre5FjqIDmn/AHZhHIHqpqUACYcTAJsRcg5AB/v9IKqurEgAmwsPnHTkgBU49HOT+x3KfSw2naSTqABPGTPkD6cUw0ReHTplkxOYiAeBEtnx4KoSpKq9PPf9v+FufS26iAXDMYAzNMjvCRysYnxVapVIaTewUAIiVeGFx83ZWxWZjjNwYmBE8evAtPmjGNP5XR/+dfP0Ke0rpV8U7IGOP5XevL6z5KDinCLE90ExOp4dFZlAW8fD90cRtewDJc0Otnlovo4ggOjgHC5/hdgqwztzkRma4mWxl+It4aGIG9toVQvMRJjhJUSscujcrd3yuZ60tufmawAgvk5o/VGUc4IfcWEgcgy3uwZH4wbiHOaMzSDwOYA/6RxVIHguLjN5J5qb0LqYy9hzWCWwb3hxjNvZrRr+bM7ouq5Bmvpdtz3o7seJOYHgFWhQQq+C7/tRz/xbdkveY071nQyJ8Xwek8ELWN7gLtT3jm2k6X1hp/5BVioS+DL/ANHzn0bWIzd02gbzsD4dEvNzPmoUFb4Y8ZJ5Rb3TmPEqZPEqEQVaJLZ5p7TYfulByYw2Cx6vg485j2GS4nQw4eNiq9PEGm8T8J15idfD5FWsWSXutJMg8xzVY0wAOAvPivKxzuN3HTrcazTMQpas6hWLLAgtOjTbyPDqrbMc0m4I8J+S9Xp/k4ZTvdVhcLFlq6EpuKbx9EYqg6EHxW0zxvip1RLoUkrpVE4BSiQpAQK4lRClASFIXKSgOXKYUQgJBXSuyqcqCQAuXQphAcFIXQihAAVy4oYSNKEriozJmKVGVcSuJQSYRgIAUQKAJwsmM0CWmMNgsur4hxj4mnBJbckmeCRUB2FuBCt1w0ktuL/eqQ+jpJjbqvEdQHUpOg0S24USTufRPNPUSZ06QgbSvBmyAFjI3gpYw5g96Z4pjgdwppMJdba10jJDSBYkcwSPkUxuMcBqepg/MJpbAsJE+SipQBMXtwVzqZTxSsiaXaZ/E23Kx+qezHsgSSPA/SVWZh7knQKHUtwYlbY/ldSf6m4StL37PzN8THzU/wBQ0aub5hZow5a2SevVS2kSJmCtP5uX0XxRoDFU/wA7fNNZUadCD0MrJqYcjUwDxVV7QD8U805+bfcHxPRQoj1WAK7xcPd5mPVSMdV2f5gfstZ+Xj7iL0q9BC6F59vaVUauB6gfROb2vU4N8j+6r+XgPjrZyqWiyx/8Yf8AlZ6pre2Hx8DfMqv5XT+0/HWopKyj2yQb0x4H+FI7eZ+Jrh5H78k5+R077HCtJwSyULMSHAFpkFcStZlKnQraIQolcE9hy6VIC6EbGkhyNCGogE9gUprRYJUJ7AICy6t7COrdl/GSyC3qqLqEDM9vPTmvdU8axxIbU+GAZFoi8E8whD2OLmhzH5Ymd/GI4rw9u7i8L/TtJDpidOeyJ1Ium0RvxAXsKnYrHZXFhGWIymRfos6v2EMzix+WbwQfVPZcXl8pkRPJGGd8kky3UbLbxHZTmstBI0jh9yqL8MCAC2MwlxmL/fzRstKFTD5GyJMna8BEdXRYga9VYqU4Oaf8sACxnaIXFoOYOtcQmNENw5JHkf3ROw8uy/l3/dWpbeSYAv8AuFNdotFgfMqbTkVG4QCb67JMnRoi91fc0ADbgDy4pGI00kHUffmltWmWMK+pUDGCXXN9h9wofh6TTlNcZhY90kSOcL0fsHiW0MT7x4mxA3hwMx5D0KoY32Br1KzzQDHsc5zm/wCYxpykkgEOIgwYtOic6mO7jbrSbjdbZeIwD6RAOjtCNDv8kD2g6iDxH1Xrfa3BtpUsNREGoBTDspkEsbDnDlMgHeFhNwbjEt8zZEzmU3D1We3CuOhzR4fNETlmQL2F79QFsUsAJ4cl1HChw1sbjkjkOLIdRdsCd9kxuFdGkc9VrtwmvHlwRtw0a7JchxYZwROuiXiKGUTFvvVaeJrQ2Wjx0HhufBZ7cI+qe8e7vw8FeGOWV7Jysh/YtOKZPEz02+ivnRDSoBoAGgRQvXwnHGRy0DgjASq2Iaz4jCBnaFM/iCrlCWgCphBh64e0OGhTIT2bmowEIRyjYDCc1lgl5kbdAsupewjQczMc+XwG8KtVpDvwIJ46H9labWD3EMfnBbEggwQd403SqmGDoDj3he3DmvL4uqZFUKtRrA1riIM2cdZ0seC0G9tPB/zLgbxqs10OymSL6bHqnEgayTrxU8T5LVTGh5IFiRMiPNZrcMYdnJMnY8EVZxgOaLm3JHUpwSZy3S0e1Ng2EZdOvVNewVBAixEnkpq0G6j8Jk/VVamM1DYE6nndPRG1qoDj6b2Hoha8HSxi3iq1Jml+qdRJJG/0ChQ2GSGzcG/olYkWmL3jirNSiLQfS5XOoiOKRxlMDmkwJa4juzBtuDsVo0u2qn4S+36GSI5m3ogNITdMY0cNP7lLKTLzNnCm0S6pnqEl54kk9ZNyefkrZogDw15ppdYRHkOVkquLcdLcEHpGGNxsl1cI5jjlALDcEbDgei5p4LU7Nw1TEOytORg+N2wEfNHgvLMwlXgJgTppGpPJRUb+Kp4NsZ68ei0e1X06eZrBFKme+7d7xz4DSBusNtYvOdwifhHBvPmf4W3S6d6lZ55cYl9KXZnXOw2CXiMc1mvkPrwSsfjcogan0WVgcL755zfA03/U79l6Ukw/XGOS5XKtOn200nQx5hXGOBuDKTjKU0yGjbTxWf2NXPvHNFxEngDKvdlkpe16rRh+fulsXnaBssxjRkc8gFznQ2ROmvqYWvi6LnthpidbTZLpdn91rXGS2YLZGvVGWNt7AVLHtOUCbxoNNtOquwq1PBtaQRItHLxVglXjL7NIRIAb8+qIuVB0I2aDolVCmMdYdFj1BCKuALXzlcLkyzX0uup417CYIfPGzx04+PmtV1IghzX5rXnK7wtwQ4ik53xsa7oS0+o+q4mpFDGMeQBBIvwIPROp1O6Zs7RVK/ZjXXHvGETcicp4hzDKpvxbmnK8l4Bs4Rmb1ix21gqbiqVr+8ga/D8Q5lC6JzE2dAhDRxbanwkE7gyPmpaCQXS2RbLI1n0sosVKT2i7IAGaO7vjxPgFQp0YJACtYxvduZLXz0BEfsop69RZRVyJpNEGyLDkToiptMeKJuFmY6qFADrp9M5pzQAjw+GtdWa1FptpbRTaqRnPAjSb2i+iZTpiJOnDeFewWHzTNuY5IqrW5pa24+vzU7VpVdg2x8WU7Tzv5qhWeWmHAjgePRa7qZdBeBrtqNgVYwmCNSq2i2ZPxEbNGp+iqVNJ9m/Z04jvHM2mDc7nkF6DtvENw9NtGkA0ukCNQN3czzW7ixTwtKIyBosNABG/ivmvbnasMqVz8TzlY3WNePOZ8Up+1G9Ri4zEe9q+7BllO55u2nj/AHTi+NdvkqXZdLKyd3XJ++XzTca6GHnZex0seGDhzy3dsfG4n4nb7fILY7LwuSm1u8SepWKaeZ9NvF0nwuvRhPp+bWc8ClZHaWPyyG22MWJPBaoWDTpZq7Qdi5x6j+6rqX0f+LWE7MdGZ7yHHYbfum4DHZiWPuQJ6jQyrWIqZWknwWN2ef8ANJ2Ywz1N/olf1skHtGKP+ZlaTd+UdJv8lo1MM6mJY91tQeCz8AzNXb+kFx6my1sdUDWO52HUqcZ2tHomjV99aYLSD4cR5Qq9NhqVYcSBc85nS+lkHY7+9UfsIb1M/wAq1iqQ/wD6MMib/ujzNkPCh4e4OJygCOpP7QtOmbDoqWExOdt9QSD4K3TdYdAll4i4a8BxM0yehbx6hdBGhrM5aj1JVWq657rPI/slPrAa+7H/ACH1C5mi6/HVRPfd40p9Wqo/FSe97t3UVGnjqRbbdV34sH8QPJoqH5OSalWDJzDqcvoXE+iVOHU3TvcdD673WrhQIiLQvPsp1ajopMc48gT5r0vYfZVR8+8Y+mWm5IsY4Tr1WeTTE6jhA5twBsdPhKpMw+R+QnQWPEG63CGODsoloGgHetsVW7fohzKJDcriSL6wBoeImFlvbTWlTC7yr+DA0OkalU+z64mHQC3X6dQr9J3evoJmyiqh7cNr3RAuDKvUsMxBhoBu6c2g9VbDWwSDYa+Czq1L+gib90/JJGHv+n68Fq4dnvBaRyKbSwcapbGmRVp90WJLiA0AXcTsBuvTdkYBuBpe9qQa1QwBrB2aOQ49Vb9mey2Oc+o672nKB+VsbcJM+S83252q5+PId8NMZWjYWk+K1njbO97pW9o+0TWqNol1vjqQZgTma3zk+S8P7aVx7ymxp7obm85APofNaNDtAP8Aeuvme9xvwnTyU4rA067Id8QFjuOn7J4/re5Zd52ZtGC0Rw+kJWNbNM8jKGphH0Pi7zPzDbqNlaBBHGV6vS6kzmnJnjpiYYf5rD1HiR/BW2As3E4EgywTfS0joluq13WykczA+V1WN49qyn0dj+0C1wDLn4Y4k/sEdXDkOFRok7j5rsH2bkOZ5l3oOidWrkWaJPO0BPXuqZ+KfWqWDI62A5nijGBdTpw3vF3xHcn5Qmtx1TNlyAkawdAOZPNWKNUtaPeWJMDfXQGEpIGdhadRjnEUzJjWNuhR1MHVqnvHKPXwjRa8LuafCeBpTOAAp5GWj1PNJc2o1mQMkcR92WodFKdxGlPA4Y02Q65JJPUrQpmw6JLk+mLDoFGc1IqMbGUX06jmvZDpmHHY3B6EfNKLIucg9Svs+J7DoPDXV2U3ENAlzROmixX+weCJJDDczZ7gOgg2C4Ocb8HzVkGBLnE6Ad0HwFyvRdleyhIz1AWj8jfiPU6jznovcYD2co0yfdUw10a3Jj/U66c3A1IJcBOzRyU3qfSpjPbGbSAa2m2GSLACNvvyRmsWlrdQNSdegjzV6tQlodlyvFun3dVQxubKZkCSdis2qaBaSRkNgb258lQ7doEuoTxLXRsXQb+R8lee8A2sY56Kuzs4e7cCTLjJJ2d+E+aNFtQxfs4agD6dntgTqD+kpNGo5jiyoCypw1B5t49Ddej9nKxIewvc19xJjLrdp4tv5Kz252U2pTy4hpaQZZVFwOGV+hEbOi2+gV+UW6rLowcu5G5F1foYZ0HMQb2jgsB1PEYcTUYatMGPeU+9b9Q1CZhu2qT/APu5OMmD0KyywrSZxvYaoYu3LtCfTfeFSbjGFs528rjTx8UbHCNc3Tfh5rPiva0Mc6i8OZruNjyP77JHaPYn9S732Gc3PHfpkwbWtsfT1XPxDY+c3+ay8Riix+ZjiDy0t1VY9k3u832h7F4ylUJZQe9pP4QTG8W4HdavZ/sHjajc1SKI2aYc7xEwPNehw3t+5sCplcemut5HhsrzPb5jvwgdTC1tjLWTwmOwFbCmKwBYTGcCwnZwOk+IVCp2OIzU4b+n8P7t8Lcl9JxftHhq7CyqBex3C8n2l2K2j3sNVa5v/jLhPhP181MuvCtb8vK1AWWe0t42t5j76Lg4cVs/4tTLSyqyHXvt96qniBT1Y7+66sfysp5jK9KelMi6VWpts4/huLx/dRh6+YOjQOIHRNqUQ4Q4SF2zLlNsLPTNo0XZS4audHgP5JTWUH92Z7oJvFnbA+nkrtGg1ugAHJMARMS0rYOmQJcTJ2MKypC6Fc7BEqQV2VE1qYQ5ycw2HRKLU5jbDosszfVa+FzMbvYfIJAYWzIVqnWIa3oPkk1jOlpXmWOnkKm86iOSHE15F45woY9rdVTxmIbtN0tGh9Gd1TeACjbU4Lg2xT0e1N7IcXXK6lVygkT3vvdWqwgc1nVZZcSZd5I13GzKFX3VdjwfiN/9Qjyt8l7I4mqIe2X0yJNpEcCNWnS4ELxGLeGgO/KfLN3fmW+S9PgPakMpsz3PeuI5QXCLHQa3Ts1U72tUq1F8w11N2/unCD1aNfFpVDF9hYZ5h5puv/3KL2n/AJNgei0T7T4Z5l4YeEgOP1ug/wAYwJ/CZ4NY8+jVUqNMRnsLgH/BUNN36XOA/wDcAmVP+mbh8GKqdD9la78bS1ZhCWj8dUNY0G3/AJCqtH2xyOywx4H4aDXOyjhNmjrJTtDMH/TSt/6lx8f/AKpdb/pzX2xFuBE/QL1GH9s6DiQ4PYReHNH/AMSVap+0eGdYVmdCR9Uu/wBFuvnlb2AxQ0qB0cAP3WXW9na7T8Vx+gj6r6ji/aTDNmatPTkvM9t+3VENy03OqO/TAHnoPBElviK3ft4h3Z9Wb1IOlmfuVVrYDL8VYzyAnpYp+P7VfUcTZg4N1tuTr5Ki0Da33ut8ej9puSrVZUJ2cP1WPjEqcHhu+PfCWaENJm+45jWN9N1bKFxWvw4p5UFKlkJZIOXQjRwmzh1HkZGyaXJFcxfgb9DYj5HwTVpj27JogpCEJgVwnAKdFMqCEw7Ki0ULg5MJTGGw6JZKaxtgs8/AfSXYizQPyj5BK95e5CzD2pDRyH7JP9fx11XFxa7atTEgeCrvxfRYPaHtFTpy0mXfl1PlssHEe1NR1mxTb/yf6i3gPFK4yHK9scUBqYHE2Crf420uytuN3TaeA4+C8K6qSSXFzjHxOv5Sm0+3wCGn0GnklpT3H9XOsEeqF+IA6H6rzbe3WgjvbfdtkTu3m/mCvHBFyblWrmBDogiOoVDDdtVMM4NMEfhcRYjnwPJZlXtwbSegMKpiu0i62Vx6wB1ur47S9pT9sju1tv0HXwKM+11d3wNawcSIt8yV8/oYqoDsBtcplXFVHXL45NEJccr6PUeqxuOzumtUNR2zZgfx6KKXbdINipV7v/ipSSf9Rb3R4X5ryApjeT1uja6Fc6V9m3MV7Tk92jTbTZe0RM/mi58x4rHxFR1Q5qhzHaQIA4AaAckEqVpOnjCdA2A8lJUZl0rTRJLl3kuaVJCYdK5TC5OEB7JBHEEI2tRgKQ1PRIARALgEUJkEBSWqSFKYQFACkhQAgOT2GwSYTWCwWfU8AFbtp0nujz4eCodoe0RAh3k1x+woxNS5m0FecxeIzm2k+Z481hlJIvaz/XZzJAaNg2wvx3JT6OJidvvf+VnsdEbnYb/wr+FwhN3W5fusZjcqrZ7KrniB3W8dz0TRTAEbfd0TeCnKunHCRNpYjgPJGx8KCEJCrQMzSjDkuEQKDEulCuQYg5TmSypBQQw5FKEG66EyFKJpQwuATAwUSEKQUwlEoIXcEEIuRByEqQVQGCpzcEMKUE4O/lTmshK4GyA4uUrguCCTKNhsOiWQmMdYdFl1DeV7WrPc4tAOWTpvdIoYF7tso56rdqi56lLUfHvvTJw+DazQX47+acAoK4LTWgJc1yghS1AcuAUqCgIhGEMKQIQYgoHVSEsl2wB8YQDIXBKl3Aef3zUku4Dz3QDoUlJa5/AaLpfy+5/hAPCkBKJfNsseN1ILrac/v71TBzQjaEgl0beqOmT+KPBMjQ1dlXLpTNxUgKCVwQQwVMoApCNgWZSEMriUtgRHNQ1qElEEbJLm2RsbYdEBcms0HRZZjTHqm56n5oZWk7VAU+QZ/ipAWiNlDUcgzwiFlf3UuRyDPDkFUSI5iek3C0mqXaFHI2VkOxjl5/wjaDx6en8laQ0XD6o2Gbkda95JN+dh5KQH6W6/fitRqL79EbNjlrzaQPvZE4PjUTf+FqfuuKNky/cu2MDaen90T6BJkHh6T9VqHRFujYZPuHQZO8+qmnRcI71gtbguansMoUXWg+PHXVSWv4g+A+9Vq/yiGiYZnu3cReI6CeW9lzaT8sTw04DWeJ2WmpbolsmMKTwIzDT9t9Run0JAvqrzlyNmqzzUK2NVyewqkqTdWwiS2SmAuhXGbrkbCmSnMbYdE06ffBMCzyof/9k="/>
          <p:cNvSpPr>
            <a:spLocks noChangeAspect="1" noChangeArrowheads="1"/>
          </p:cNvSpPr>
          <p:nvPr/>
        </p:nvSpPr>
        <p:spPr bwMode="auto">
          <a:xfrm>
            <a:off x="0" y="-927100"/>
            <a:ext cx="2381250" cy="1914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cod.bmp"/>
          <p:cNvPicPr>
            <a:picLocks noChangeAspect="1"/>
          </p:cNvPicPr>
          <p:nvPr/>
        </p:nvPicPr>
        <p:blipFill>
          <a:blip r:embed="rId2" cstate="print"/>
          <a:stretch>
            <a:fillRect/>
          </a:stretch>
        </p:blipFill>
        <p:spPr>
          <a:xfrm>
            <a:off x="1905000" y="1828800"/>
            <a:ext cx="5105401" cy="4191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305800" cy="2362200"/>
          </a:xfrm>
        </p:spPr>
        <p:txBody>
          <a:bodyPr anchor="t" anchorCtr="0">
            <a:normAutofit fontScale="90000"/>
          </a:bodyPr>
          <a:lstStyle/>
          <a:p>
            <a:pPr algn="ctr"/>
            <a:r>
              <a:rPr lang="en-US" sz="2800" dirty="0" smtClean="0">
                <a:solidFill>
                  <a:srgbClr val="0070C0"/>
                </a:solidFill>
                <a:latin typeface="Comic Sans MS" pitchFamily="66" charset="0"/>
              </a:rPr>
              <a:t/>
            </a:r>
            <a:br>
              <a:rPr lang="en-US" sz="2800" dirty="0" smtClean="0">
                <a:solidFill>
                  <a:srgbClr val="0070C0"/>
                </a:solidFill>
                <a:latin typeface="Comic Sans MS" pitchFamily="66" charset="0"/>
              </a:rPr>
            </a:br>
            <a:r>
              <a:rPr lang="en-US" sz="2800" dirty="0" smtClean="0">
                <a:solidFill>
                  <a:srgbClr val="0070C0"/>
                </a:solidFill>
                <a:latin typeface="Comic Sans MS" pitchFamily="66" charset="0"/>
              </a:rPr>
              <a:t> </a:t>
            </a:r>
            <a:r>
              <a:rPr lang="en-US" sz="2800" dirty="0" smtClean="0">
                <a:solidFill>
                  <a:schemeClr val="tx1"/>
                </a:solidFill>
                <a:latin typeface="Comic Sans MS" pitchFamily="66" charset="0"/>
              </a:rPr>
              <a:t> </a:t>
            </a:r>
            <a:r>
              <a:rPr lang="en-US" sz="2400" dirty="0" smtClean="0">
                <a:solidFill>
                  <a:schemeClr val="tx1"/>
                </a:solidFill>
                <a:latin typeface="Comic Sans MS" pitchFamily="66" charset="0"/>
              </a:rPr>
              <a:t>I will determine the main idea of a text and tell how key details support the main idea. </a:t>
            </a:r>
            <a:br>
              <a:rPr lang="en-US" sz="2400" dirty="0" smtClean="0">
                <a:solidFill>
                  <a:schemeClr val="tx1"/>
                </a:solidFill>
                <a:latin typeface="Comic Sans MS" pitchFamily="66" charset="0"/>
              </a:rPr>
            </a:br>
            <a:r>
              <a:rPr lang="en-US" sz="2400" dirty="0" smtClean="0">
                <a:solidFill>
                  <a:schemeClr val="tx1"/>
                </a:solidFill>
                <a:latin typeface="Comic Sans MS" pitchFamily="66" charset="0"/>
              </a:rPr>
              <a:t/>
            </a:r>
            <a:br>
              <a:rPr lang="en-US" sz="2400" dirty="0" smtClean="0">
                <a:solidFill>
                  <a:schemeClr val="tx1"/>
                </a:solidFill>
                <a:latin typeface="Comic Sans MS" pitchFamily="66" charset="0"/>
              </a:rPr>
            </a:br>
            <a:r>
              <a:rPr lang="en-US" sz="2400" dirty="0" smtClean="0">
                <a:solidFill>
                  <a:schemeClr val="tx1"/>
                </a:solidFill>
                <a:latin typeface="Comic Sans MS" pitchFamily="66" charset="0"/>
              </a:rPr>
              <a:t>Rate yourself</a:t>
            </a:r>
            <a:br>
              <a:rPr lang="en-US" sz="2400" dirty="0" smtClean="0">
                <a:solidFill>
                  <a:schemeClr val="tx1"/>
                </a:solidFill>
                <a:latin typeface="Comic Sans MS" pitchFamily="66" charset="0"/>
              </a:rPr>
            </a:br>
            <a:r>
              <a:rPr lang="en-US" sz="2400" dirty="0" smtClean="0">
                <a:solidFill>
                  <a:schemeClr val="tx1"/>
                </a:solidFill>
                <a:latin typeface="Comic Sans MS" pitchFamily="66" charset="0"/>
              </a:rPr>
              <a:t>1-2-3-4</a:t>
            </a:r>
            <a:br>
              <a:rPr lang="en-US" sz="2400" dirty="0" smtClean="0">
                <a:solidFill>
                  <a:schemeClr val="tx1"/>
                </a:solidFill>
                <a:latin typeface="Comic Sans MS" pitchFamily="66" charset="0"/>
              </a:rPr>
            </a:br>
            <a:r>
              <a:rPr lang="en-US" sz="2400" dirty="0" smtClean="0">
                <a:solidFill>
                  <a:schemeClr val="tx1"/>
                </a:solidFill>
                <a:latin typeface="Comic Sans MS" pitchFamily="66" charset="0"/>
              </a:rPr>
              <a:t/>
            </a:r>
            <a:br>
              <a:rPr lang="en-US" sz="2400" dirty="0" smtClean="0">
                <a:solidFill>
                  <a:schemeClr val="tx1"/>
                </a:solidFill>
                <a:latin typeface="Comic Sans MS" pitchFamily="66" charset="0"/>
              </a:rPr>
            </a:br>
            <a:endParaRPr lang="en-US" sz="2800" dirty="0">
              <a:solidFill>
                <a:srgbClr val="0070C0"/>
              </a:solidFill>
              <a:latin typeface="Comic Sans MS" pitchFamily="66" charset="0"/>
            </a:endParaRPr>
          </a:p>
        </p:txBody>
      </p:sp>
      <p:sp>
        <p:nvSpPr>
          <p:cNvPr id="7" name="TextBox 6"/>
          <p:cNvSpPr txBox="1"/>
          <p:nvPr/>
        </p:nvSpPr>
        <p:spPr>
          <a:xfrm>
            <a:off x="3200400" y="1143000"/>
            <a:ext cx="1752600" cy="584775"/>
          </a:xfrm>
          <a:prstGeom prst="rect">
            <a:avLst/>
          </a:prstGeom>
          <a:noFill/>
        </p:spPr>
        <p:txBody>
          <a:bodyPr wrap="square" rtlCol="0">
            <a:spAutoFit/>
          </a:bodyPr>
          <a:lstStyle/>
          <a:p>
            <a:pPr algn="ctr"/>
            <a:r>
              <a:rPr lang="en-US" sz="3200" dirty="0" smtClean="0">
                <a:latin typeface="Comic Sans MS" pitchFamily="66" charset="0"/>
              </a:rPr>
              <a:t>Day 3</a:t>
            </a:r>
            <a:endParaRPr lang="en-US" sz="3200" dirty="0">
              <a:latin typeface="Comic Sans MS"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Day 4</a:t>
            </a:r>
            <a:endParaRPr lang="en-US" sz="3600" dirty="0"/>
          </a:p>
        </p:txBody>
      </p:sp>
      <p:sp>
        <p:nvSpPr>
          <p:cNvPr id="3" name="Rectangle 2"/>
          <p:cNvSpPr/>
          <p:nvPr/>
        </p:nvSpPr>
        <p:spPr>
          <a:xfrm>
            <a:off x="1066800" y="2286000"/>
            <a:ext cx="6477000" cy="1569660"/>
          </a:xfrm>
          <a:prstGeom prst="rect">
            <a:avLst/>
          </a:prstGeom>
        </p:spPr>
        <p:txBody>
          <a:bodyPr wrap="square">
            <a:spAutoFit/>
          </a:bodyPr>
          <a:lstStyle/>
          <a:p>
            <a:r>
              <a:rPr lang="en-US" sz="2000" dirty="0" smtClean="0">
                <a:latin typeface="Comic Sans MS" pitchFamily="66" charset="0"/>
              </a:rPr>
              <a:t> </a:t>
            </a:r>
            <a:r>
              <a:rPr lang="en-US" sz="3200" dirty="0" smtClean="0">
                <a:latin typeface="Comic Sans MS" pitchFamily="66" charset="0"/>
              </a:rPr>
              <a:t>I will determine the main idea of a text and tell how </a:t>
            </a:r>
            <a:r>
              <a:rPr lang="en-US" sz="3200" b="1" dirty="0" smtClean="0">
                <a:latin typeface="Comic Sans MS" pitchFamily="66" charset="0"/>
              </a:rPr>
              <a:t>key details support the main idea. </a:t>
            </a: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04088"/>
            <a:ext cx="8001000" cy="1143000"/>
          </a:xfrm>
        </p:spPr>
        <p:txBody>
          <a:bodyPr anchor="t" anchorCtr="0">
            <a:noAutofit/>
          </a:bodyPr>
          <a:lstStyle/>
          <a:p>
            <a:pPr algn="ctr"/>
            <a:r>
              <a:rPr lang="en-US" sz="2800" dirty="0" smtClean="0">
                <a:latin typeface="Comic Sans MS" pitchFamily="66" charset="0"/>
              </a:rPr>
              <a:t/>
            </a:r>
            <a:br>
              <a:rPr lang="en-US" sz="2800" dirty="0" smtClean="0">
                <a:latin typeface="Comic Sans MS" pitchFamily="66" charset="0"/>
              </a:rPr>
            </a:br>
            <a:r>
              <a:rPr lang="en-US" sz="2800" dirty="0" smtClean="0">
                <a:latin typeface="Comic Sans MS" pitchFamily="66" charset="0"/>
              </a:rPr>
              <a:t/>
            </a:r>
            <a:br>
              <a:rPr lang="en-US" sz="2800" dirty="0" smtClean="0">
                <a:latin typeface="Comic Sans MS" pitchFamily="66" charset="0"/>
              </a:rPr>
            </a:br>
            <a:r>
              <a:rPr lang="en-US" sz="2800" dirty="0" smtClean="0">
                <a:latin typeface="Comic Sans MS" pitchFamily="66" charset="0"/>
              </a:rPr>
              <a:t/>
            </a:r>
            <a:br>
              <a:rPr lang="en-US" sz="2800" dirty="0" smtClean="0">
                <a:latin typeface="Comic Sans MS" pitchFamily="66" charset="0"/>
              </a:rPr>
            </a:br>
            <a:endParaRPr lang="en-US" sz="2800" dirty="0"/>
          </a:p>
        </p:txBody>
      </p:sp>
      <p:pic>
        <p:nvPicPr>
          <p:cNvPr id="4" name="Picture 3" descr="google_talk_icon.png"/>
          <p:cNvPicPr>
            <a:picLocks noChangeAspect="1"/>
          </p:cNvPicPr>
          <p:nvPr/>
        </p:nvPicPr>
        <p:blipFill>
          <a:blip r:embed="rId2" cstate="print"/>
          <a:stretch>
            <a:fillRect/>
          </a:stretch>
        </p:blipFill>
        <p:spPr>
          <a:xfrm>
            <a:off x="2819400" y="1295400"/>
            <a:ext cx="3250794" cy="325079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octopus.bmp"/>
          <p:cNvPicPr>
            <a:picLocks noChangeAspect="1"/>
          </p:cNvPicPr>
          <p:nvPr/>
        </p:nvPicPr>
        <p:blipFill>
          <a:blip r:embed="rId3" cstate="print"/>
          <a:stretch>
            <a:fillRect/>
          </a:stretch>
        </p:blipFill>
        <p:spPr>
          <a:xfrm>
            <a:off x="5867400" y="1295400"/>
            <a:ext cx="2438400" cy="2362200"/>
          </a:xfrm>
          <a:prstGeom prst="rect">
            <a:avLst/>
          </a:prstGeom>
        </p:spPr>
      </p:pic>
      <p:pic>
        <p:nvPicPr>
          <p:cNvPr id="4" name="Picture 3" descr="partners in sea.bmp"/>
          <p:cNvPicPr>
            <a:picLocks noChangeAspect="1"/>
          </p:cNvPicPr>
          <p:nvPr/>
        </p:nvPicPr>
        <p:blipFill>
          <a:blip r:embed="rId4" cstate="print"/>
          <a:stretch>
            <a:fillRect/>
          </a:stretch>
        </p:blipFill>
        <p:spPr>
          <a:xfrm>
            <a:off x="838200" y="990600"/>
            <a:ext cx="2209800" cy="2209800"/>
          </a:xfrm>
          <a:prstGeom prst="rect">
            <a:avLst/>
          </a:prstGeom>
        </p:spPr>
      </p:pic>
      <p:pic>
        <p:nvPicPr>
          <p:cNvPr id="5" name="Picture 4" descr="predators.jpg"/>
          <p:cNvPicPr>
            <a:picLocks noChangeAspect="1"/>
          </p:cNvPicPr>
          <p:nvPr/>
        </p:nvPicPr>
        <p:blipFill>
          <a:blip r:embed="rId5" cstate="print"/>
          <a:stretch>
            <a:fillRect/>
          </a:stretch>
        </p:blipFill>
        <p:spPr>
          <a:xfrm>
            <a:off x="5715000" y="3886200"/>
            <a:ext cx="2667000" cy="2514600"/>
          </a:xfrm>
          <a:prstGeom prst="rect">
            <a:avLst/>
          </a:prstGeom>
        </p:spPr>
      </p:pic>
      <p:pic>
        <p:nvPicPr>
          <p:cNvPr id="6" name="Picture 5" descr="sea turtles.jpg"/>
          <p:cNvPicPr>
            <a:picLocks noChangeAspect="1"/>
          </p:cNvPicPr>
          <p:nvPr/>
        </p:nvPicPr>
        <p:blipFill>
          <a:blip r:embed="rId6" cstate="print"/>
          <a:stretch>
            <a:fillRect/>
          </a:stretch>
        </p:blipFill>
        <p:spPr>
          <a:xfrm>
            <a:off x="381000" y="3505200"/>
            <a:ext cx="2743200" cy="2895600"/>
          </a:xfrm>
          <a:prstGeom prst="rect">
            <a:avLst/>
          </a:prstGeom>
        </p:spPr>
      </p:pic>
      <p:sp>
        <p:nvSpPr>
          <p:cNvPr id="7" name="TextBox 6"/>
          <p:cNvSpPr txBox="1"/>
          <p:nvPr/>
        </p:nvSpPr>
        <p:spPr>
          <a:xfrm>
            <a:off x="3429000" y="1905000"/>
            <a:ext cx="2133600" cy="3785652"/>
          </a:xfrm>
          <a:prstGeom prst="rect">
            <a:avLst/>
          </a:prstGeom>
          <a:noFill/>
        </p:spPr>
        <p:txBody>
          <a:bodyPr wrap="square" rtlCol="0">
            <a:spAutoFit/>
          </a:bodyPr>
          <a:lstStyle/>
          <a:p>
            <a:pPr algn="ctr"/>
            <a:r>
              <a:rPr lang="en-US" sz="6000" dirty="0" smtClean="0">
                <a:latin typeface="Comic Sans MS" pitchFamily="66" charset="0"/>
              </a:rPr>
              <a:t>Now it’s your turn!</a:t>
            </a:r>
            <a:endParaRPr lang="en-US" sz="6000" dirty="0">
              <a:latin typeface="Comic Sans MS"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Day 4</a:t>
            </a:r>
            <a:endParaRPr lang="en-US" sz="3600" dirty="0"/>
          </a:p>
        </p:txBody>
      </p:sp>
      <p:sp>
        <p:nvSpPr>
          <p:cNvPr id="3" name="Rectangle 2"/>
          <p:cNvSpPr/>
          <p:nvPr/>
        </p:nvSpPr>
        <p:spPr>
          <a:xfrm>
            <a:off x="1066800" y="2286000"/>
            <a:ext cx="6477000" cy="1569660"/>
          </a:xfrm>
          <a:prstGeom prst="rect">
            <a:avLst/>
          </a:prstGeom>
        </p:spPr>
        <p:txBody>
          <a:bodyPr wrap="square">
            <a:spAutoFit/>
          </a:bodyPr>
          <a:lstStyle/>
          <a:p>
            <a:r>
              <a:rPr lang="en-US" sz="2000" dirty="0" smtClean="0">
                <a:latin typeface="Comic Sans MS" pitchFamily="66" charset="0"/>
              </a:rPr>
              <a:t> </a:t>
            </a:r>
            <a:r>
              <a:rPr lang="en-US" sz="3200" dirty="0" smtClean="0">
                <a:latin typeface="Comic Sans MS" pitchFamily="66" charset="0"/>
              </a:rPr>
              <a:t>I will determine the main idea of a text and tell how </a:t>
            </a:r>
            <a:r>
              <a:rPr lang="en-US" sz="3200" b="1" dirty="0" smtClean="0">
                <a:latin typeface="Comic Sans MS" pitchFamily="66" charset="0"/>
              </a:rPr>
              <a:t>key details support the main idea. </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pPr algn="ctr"/>
            <a:r>
              <a:rPr lang="en-US" sz="2800" dirty="0" smtClean="0">
                <a:latin typeface="Comic Sans MS" pitchFamily="66" charset="0"/>
              </a:rPr>
              <a:t>Essential Question</a:t>
            </a:r>
            <a:br>
              <a:rPr lang="en-US" sz="2800" dirty="0" smtClean="0">
                <a:latin typeface="Comic Sans MS" pitchFamily="66" charset="0"/>
              </a:rPr>
            </a:br>
            <a:r>
              <a:rPr lang="en-US" sz="3200" dirty="0" smtClean="0">
                <a:latin typeface="Comic Sans MS" pitchFamily="66" charset="0"/>
              </a:rPr>
              <a:t>Why does the sea inspire writers?</a:t>
            </a:r>
            <a:endParaRPr lang="en-US" sz="2800" dirty="0">
              <a:latin typeface="Comic Sans MS" pitchFamily="66" charset="0"/>
            </a:endParaRPr>
          </a:p>
        </p:txBody>
      </p:sp>
      <p:pic>
        <p:nvPicPr>
          <p:cNvPr id="1026" name="Picture 2" descr="http://www.oceanhaven.com/images/Wideseascape_northwin.jpg"/>
          <p:cNvPicPr>
            <a:picLocks noChangeAspect="1" noChangeArrowheads="1"/>
          </p:cNvPicPr>
          <p:nvPr/>
        </p:nvPicPr>
        <p:blipFill>
          <a:blip r:embed="rId2" cstate="print"/>
          <a:srcRect/>
          <a:stretch>
            <a:fillRect/>
          </a:stretch>
        </p:blipFill>
        <p:spPr bwMode="auto">
          <a:xfrm>
            <a:off x="1981200" y="3352800"/>
            <a:ext cx="4800600" cy="3200400"/>
          </a:xfrm>
          <a:prstGeom prst="rect">
            <a:avLst/>
          </a:prstGeom>
          <a:noFill/>
        </p:spPr>
      </p:pic>
      <p:pic>
        <p:nvPicPr>
          <p:cNvPr id="6" name="Picture 5" descr="google_talk_icon.png"/>
          <p:cNvPicPr>
            <a:picLocks noChangeAspect="1"/>
          </p:cNvPicPr>
          <p:nvPr/>
        </p:nvPicPr>
        <p:blipFill>
          <a:blip r:embed="rId3" cstate="print"/>
          <a:stretch>
            <a:fillRect/>
          </a:stretch>
        </p:blipFill>
        <p:spPr>
          <a:xfrm>
            <a:off x="3200400" y="1752600"/>
            <a:ext cx="1472997" cy="147299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pPr algn="ctr"/>
            <a:endParaRPr lang="en-US" sz="2800" dirty="0">
              <a:latin typeface="Comic Sans MS" pitchFamily="66" charset="0"/>
            </a:endParaRPr>
          </a:p>
        </p:txBody>
      </p:sp>
      <p:sp>
        <p:nvSpPr>
          <p:cNvPr id="3" name="Content Placeholder 2"/>
          <p:cNvSpPr>
            <a:spLocks noGrp="1"/>
          </p:cNvSpPr>
          <p:nvPr>
            <p:ph idx="1"/>
          </p:nvPr>
        </p:nvSpPr>
        <p:spPr>
          <a:xfrm>
            <a:off x="457200" y="1935480"/>
            <a:ext cx="8229600" cy="883920"/>
          </a:xfrm>
        </p:spPr>
        <p:txBody>
          <a:bodyPr>
            <a:noAutofit/>
          </a:bodyPr>
          <a:lstStyle/>
          <a:p>
            <a:pPr>
              <a:buNone/>
            </a:pPr>
            <a:r>
              <a:rPr lang="en-US" sz="2400" dirty="0" smtClean="0">
                <a:solidFill>
                  <a:srgbClr val="0070C0"/>
                </a:solidFill>
                <a:latin typeface="Comic Sans MS" pitchFamily="66" charset="0"/>
              </a:rPr>
              <a:t>Our Goal:  </a:t>
            </a:r>
            <a:r>
              <a:rPr lang="en-US" sz="2400" dirty="0" smtClean="0">
                <a:latin typeface="Comic Sans MS" pitchFamily="66" charset="0"/>
              </a:rPr>
              <a:t>I will use information from the text to describe characters and their actions in the story. </a:t>
            </a:r>
          </a:p>
          <a:p>
            <a:pPr algn="ctr">
              <a:buNone/>
            </a:pPr>
            <a:r>
              <a:rPr lang="en-US" sz="2400" dirty="0" smtClean="0">
                <a:latin typeface="Comic Sans MS" pitchFamily="66" charset="0"/>
              </a:rPr>
              <a:t>Rate yourself</a:t>
            </a:r>
          </a:p>
          <a:p>
            <a:pPr algn="ctr">
              <a:buNone/>
            </a:pPr>
            <a:r>
              <a:rPr lang="en-US" sz="2400" dirty="0" smtClean="0">
                <a:latin typeface="Comic Sans MS" pitchFamily="66" charset="0"/>
              </a:rPr>
              <a:t>1 – 2 – 3 - 4</a:t>
            </a:r>
          </a:p>
        </p:txBody>
      </p:sp>
      <p:sp>
        <p:nvSpPr>
          <p:cNvPr id="4" name="TextBox 3"/>
          <p:cNvSpPr txBox="1"/>
          <p:nvPr/>
        </p:nvSpPr>
        <p:spPr>
          <a:xfrm>
            <a:off x="762000" y="4038600"/>
            <a:ext cx="7315200" cy="1323439"/>
          </a:xfrm>
          <a:prstGeom prst="rect">
            <a:avLst/>
          </a:prstGeom>
          <a:noFill/>
        </p:spPr>
        <p:txBody>
          <a:bodyPr wrap="square" rtlCol="0">
            <a:spAutoFit/>
          </a:bodyPr>
          <a:lstStyle/>
          <a:p>
            <a:endParaRPr lang="en-US" sz="2000" dirty="0" smtClean="0">
              <a:solidFill>
                <a:srgbClr val="0070C0"/>
              </a:solidFill>
              <a:latin typeface="Comic Sans MS" pitchFamily="66" charset="0"/>
            </a:endParaRPr>
          </a:p>
          <a:p>
            <a:r>
              <a:rPr lang="en-US" sz="2000" dirty="0" smtClean="0">
                <a:solidFill>
                  <a:srgbClr val="0070C0"/>
                </a:solidFill>
                <a:latin typeface="Comic Sans MS" pitchFamily="66" charset="0"/>
              </a:rPr>
              <a:t> </a:t>
            </a:r>
            <a:r>
              <a:rPr lang="en-US" sz="2000" dirty="0" smtClean="0">
                <a:latin typeface="Comic Sans MS" pitchFamily="66" charset="0"/>
              </a:rPr>
              <a:t>Think back to The Stories Julian Tells. We used character traits to describe Julian. Turn and tell a partner what some of those character traits were. </a:t>
            </a:r>
            <a:endParaRPr lang="en-US" sz="2000" dirty="0">
              <a:solidFill>
                <a:srgbClr val="0070C0"/>
              </a:solidFill>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cache0.bdcdn.net/assets/images/book/medium/9780/3125/9780312535667.jpg"/>
          <p:cNvPicPr>
            <a:picLocks noChangeAspect="1" noChangeArrowheads="1"/>
          </p:cNvPicPr>
          <p:nvPr/>
        </p:nvPicPr>
        <p:blipFill>
          <a:blip r:embed="rId2" cstate="print"/>
          <a:srcRect/>
          <a:stretch>
            <a:fillRect/>
          </a:stretch>
        </p:blipFill>
        <p:spPr bwMode="auto">
          <a:xfrm>
            <a:off x="2514600" y="2286000"/>
            <a:ext cx="4038600" cy="3581400"/>
          </a:xfrm>
          <a:prstGeom prst="rect">
            <a:avLst/>
          </a:prstGeom>
          <a:noFill/>
        </p:spPr>
      </p:pic>
      <p:sp>
        <p:nvSpPr>
          <p:cNvPr id="15" name="TextBox 14"/>
          <p:cNvSpPr txBox="1"/>
          <p:nvPr/>
        </p:nvSpPr>
        <p:spPr>
          <a:xfrm>
            <a:off x="1600200" y="762000"/>
            <a:ext cx="5943600" cy="1384995"/>
          </a:xfrm>
          <a:prstGeom prst="rect">
            <a:avLst/>
          </a:prstGeom>
          <a:noFill/>
        </p:spPr>
        <p:txBody>
          <a:bodyPr wrap="square" rtlCol="0">
            <a:spAutoFit/>
          </a:bodyPr>
          <a:lstStyle/>
          <a:p>
            <a:r>
              <a:rPr lang="en-US" sz="2800" dirty="0" smtClean="0">
                <a:latin typeface="Arial" pitchFamily="34" charset="0"/>
                <a:cs typeface="Arial" pitchFamily="34" charset="0"/>
              </a:rPr>
              <a:t>We are going to listen to this story and learn about how the characters impact the outcome. </a:t>
            </a:r>
            <a:endParaRPr lang="en-US" sz="28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8305800" cy="5105400"/>
          </a:xfrm>
        </p:spPr>
        <p:txBody>
          <a:bodyPr/>
          <a:lstStyle/>
          <a:p>
            <a:pPr>
              <a:buNone/>
            </a:pPr>
            <a:r>
              <a:rPr lang="en-US" sz="2400" dirty="0" smtClean="0">
                <a:latin typeface="Comic Sans MS" pitchFamily="66" charset="0"/>
              </a:rPr>
              <a:t>While I am reading the first part Amos &amp; Boris today, I want you to think about Amos. Use the character sheet to record some things you learn about Amos. We can add to the character sketch tomorrow.  </a:t>
            </a:r>
            <a:endParaRPr lang="en-US" sz="2400" dirty="0" smtClean="0">
              <a:solidFill>
                <a:srgbClr val="0070C0"/>
              </a:solidFill>
              <a:latin typeface="Comic Sans MS" pitchFamily="66" charset="0"/>
            </a:endParaRPr>
          </a:p>
          <a:p>
            <a:endParaRPr lang="en-US" dirty="0"/>
          </a:p>
        </p:txBody>
      </p:sp>
      <p:graphicFrame>
        <p:nvGraphicFramePr>
          <p:cNvPr id="6" name="Table 5"/>
          <p:cNvGraphicFramePr>
            <a:graphicFrameLocks noGrp="1"/>
          </p:cNvGraphicFramePr>
          <p:nvPr/>
        </p:nvGraphicFramePr>
        <p:xfrm>
          <a:off x="914400" y="2743200"/>
          <a:ext cx="6553200" cy="2866528"/>
        </p:xfrm>
        <a:graphic>
          <a:graphicData uri="http://schemas.openxmlformats.org/drawingml/2006/table">
            <a:tbl>
              <a:tblPr/>
              <a:tblGrid>
                <a:gridCol w="3276600"/>
                <a:gridCol w="3276600"/>
              </a:tblGrid>
              <a:tr h="1485223">
                <a:tc>
                  <a:txBody>
                    <a:bodyPr/>
                    <a:lstStyle/>
                    <a:p>
                      <a:pPr marL="0" marR="0">
                        <a:spcBef>
                          <a:spcPts val="0"/>
                        </a:spcBef>
                        <a:spcAft>
                          <a:spcPts val="0"/>
                        </a:spcAft>
                      </a:pPr>
                      <a:r>
                        <a:rPr lang="en-US" sz="1600" dirty="0">
                          <a:latin typeface="Calibri"/>
                          <a:ea typeface="Calibri"/>
                          <a:cs typeface="Times New Roman"/>
                        </a:rPr>
                        <a:t>Notes from listening to the story</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Notes from listening to the story</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785">
                <a:tc>
                  <a:txBody>
                    <a:bodyPr/>
                    <a:lstStyle/>
                    <a:p>
                      <a:pPr marL="0" marR="0">
                        <a:spcBef>
                          <a:spcPts val="0"/>
                        </a:spcBef>
                        <a:spcAft>
                          <a:spcPts val="0"/>
                        </a:spcAft>
                      </a:pPr>
                      <a:r>
                        <a:rPr lang="en-US" sz="1600">
                          <a:latin typeface="Calibri"/>
                          <a:ea typeface="Calibri"/>
                          <a:cs typeface="Times New Roman"/>
                        </a:rPr>
                        <a:t>What kind of character traits does Amos have?</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What kind of character traits does Boris have?</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191">
                <a:tc>
                  <a:txBody>
                    <a:bodyPr/>
                    <a:lstStyle/>
                    <a:p>
                      <a:pPr marL="0" marR="0">
                        <a:spcBef>
                          <a:spcPts val="0"/>
                        </a:spcBef>
                        <a:spcAft>
                          <a:spcPts val="0"/>
                        </a:spcAft>
                      </a:pPr>
                      <a:r>
                        <a:rPr lang="en-US" sz="1600">
                          <a:latin typeface="Calibri"/>
                          <a:ea typeface="Calibri"/>
                          <a:cs typeface="Times New Roman"/>
                        </a:rPr>
                        <a:t>Choose a trait of Amos.  What happens in the story because of this trait?</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Choose a trait of Boris.  What happens in the story because of this trait?</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458200" cy="2667000"/>
          </a:xfrm>
        </p:spPr>
        <p:txBody>
          <a:bodyPr anchor="t" anchorCtr="0">
            <a:normAutofit/>
          </a:bodyPr>
          <a:lstStyle/>
          <a:p>
            <a:r>
              <a:rPr lang="en-US" sz="2400" dirty="0" smtClean="0">
                <a:solidFill>
                  <a:srgbClr val="0070C0"/>
                </a:solidFill>
                <a:latin typeface="Comic Sans MS" pitchFamily="66" charset="0"/>
              </a:rPr>
              <a:t> </a:t>
            </a:r>
            <a:r>
              <a:rPr lang="en-US" sz="2400" dirty="0" smtClean="0">
                <a:solidFill>
                  <a:schemeClr val="tx1"/>
                </a:solidFill>
                <a:latin typeface="Comic Sans MS" pitchFamily="66" charset="0"/>
              </a:rPr>
              <a:t> Our Goal Today:</a:t>
            </a:r>
            <a:endParaRPr lang="en-US" sz="2400" dirty="0">
              <a:solidFill>
                <a:srgbClr val="0070C0"/>
              </a:solidFill>
              <a:latin typeface="Comic Sans MS" pitchFamily="66" charset="0"/>
            </a:endParaRPr>
          </a:p>
        </p:txBody>
      </p:sp>
      <p:sp>
        <p:nvSpPr>
          <p:cNvPr id="4" name="Rectangle 3"/>
          <p:cNvSpPr/>
          <p:nvPr/>
        </p:nvSpPr>
        <p:spPr>
          <a:xfrm>
            <a:off x="1219200" y="533400"/>
            <a:ext cx="5867400" cy="3046988"/>
          </a:xfrm>
          <a:prstGeom prst="rect">
            <a:avLst/>
          </a:prstGeom>
        </p:spPr>
        <p:txBody>
          <a:bodyPr wrap="square">
            <a:spAutoFit/>
          </a:bodyPr>
          <a:lstStyle/>
          <a:p>
            <a:pPr>
              <a:buNone/>
            </a:pPr>
            <a:endParaRPr lang="en-US" sz="2400" dirty="0" smtClean="0">
              <a:latin typeface="Comic Sans MS" pitchFamily="66" charset="0"/>
            </a:endParaRPr>
          </a:p>
          <a:p>
            <a:pPr>
              <a:buNone/>
            </a:pPr>
            <a:endParaRPr lang="en-US" sz="2400" dirty="0" smtClean="0">
              <a:latin typeface="Comic Sans MS" pitchFamily="66" charset="0"/>
            </a:endParaRPr>
          </a:p>
          <a:p>
            <a:pPr>
              <a:buNone/>
            </a:pPr>
            <a:endParaRPr lang="en-US" sz="2400" dirty="0" smtClean="0">
              <a:latin typeface="Comic Sans MS" pitchFamily="66" charset="0"/>
            </a:endParaRPr>
          </a:p>
          <a:p>
            <a:pPr>
              <a:buNone/>
            </a:pPr>
            <a:r>
              <a:rPr lang="en-US" sz="2400" dirty="0" smtClean="0">
                <a:latin typeface="Comic Sans MS" pitchFamily="66" charset="0"/>
              </a:rPr>
              <a:t>I will use information from the text to describe characters and their actions in the story. </a:t>
            </a:r>
          </a:p>
          <a:p>
            <a:pPr algn="ctr">
              <a:buNone/>
            </a:pPr>
            <a:r>
              <a:rPr lang="en-US" sz="2400" dirty="0" smtClean="0">
                <a:latin typeface="Comic Sans MS" pitchFamily="66" charset="0"/>
              </a:rPr>
              <a:t>Rate yourself</a:t>
            </a:r>
          </a:p>
          <a:p>
            <a:pPr algn="ctr">
              <a:buNone/>
            </a:pPr>
            <a:r>
              <a:rPr lang="en-US" sz="2400" dirty="0" smtClean="0">
                <a:latin typeface="Comic Sans MS" pitchFamily="66" charset="0"/>
              </a:rPr>
              <a:t>1 – 2 – 3 - 4</a:t>
            </a:r>
          </a:p>
        </p:txBody>
      </p:sp>
      <p:sp>
        <p:nvSpPr>
          <p:cNvPr id="5" name="TextBox 4"/>
          <p:cNvSpPr txBox="1"/>
          <p:nvPr/>
        </p:nvSpPr>
        <p:spPr>
          <a:xfrm>
            <a:off x="1371600" y="2971800"/>
            <a:ext cx="5715000" cy="1938992"/>
          </a:xfrm>
          <a:prstGeom prst="rect">
            <a:avLst/>
          </a:prstGeom>
          <a:noFill/>
        </p:spPr>
        <p:txBody>
          <a:bodyPr wrap="square" rtlCol="0">
            <a:spAutoFit/>
          </a:bodyPr>
          <a:lstStyle/>
          <a:p>
            <a:pPr algn="ctr"/>
            <a:endParaRPr lang="en-US" sz="2400" dirty="0" smtClean="0">
              <a:latin typeface="Comic Sans MS" pitchFamily="66" charset="0"/>
            </a:endParaRPr>
          </a:p>
          <a:p>
            <a:pPr algn="ctr"/>
            <a:endParaRPr lang="en-US" sz="2400" dirty="0" smtClean="0">
              <a:latin typeface="Comic Sans MS" pitchFamily="66" charset="0"/>
            </a:endParaRPr>
          </a:p>
          <a:p>
            <a:pPr algn="ctr"/>
            <a:endParaRPr lang="en-US" sz="2400" dirty="0" smtClean="0">
              <a:latin typeface="Comic Sans MS" pitchFamily="66" charset="0"/>
            </a:endParaRPr>
          </a:p>
          <a:p>
            <a:pPr algn="ctr"/>
            <a:r>
              <a:rPr lang="en-US" sz="2400" dirty="0" smtClean="0">
                <a:latin typeface="Comic Sans MS" pitchFamily="66" charset="0"/>
              </a:rPr>
              <a:t>Rate your effort today</a:t>
            </a:r>
          </a:p>
          <a:p>
            <a:pPr algn="ctr"/>
            <a:r>
              <a:rPr lang="en-US" sz="2400" dirty="0" smtClean="0">
                <a:latin typeface="Comic Sans MS" pitchFamily="66" charset="0"/>
              </a:rPr>
              <a:t>1-2-3-4</a:t>
            </a:r>
            <a:endParaRPr lang="en-US" sz="2400" dirty="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pPr algn="ctr"/>
            <a:r>
              <a:rPr lang="en-US" sz="2400" dirty="0" smtClean="0">
                <a:latin typeface="Comic Sans MS" pitchFamily="66" charset="0"/>
              </a:rPr>
              <a:t>Literature </a:t>
            </a:r>
            <a:br>
              <a:rPr lang="en-US" sz="2400" dirty="0" smtClean="0">
                <a:latin typeface="Comic Sans MS" pitchFamily="66" charset="0"/>
              </a:rPr>
            </a:br>
            <a:r>
              <a:rPr lang="en-US" sz="2400" dirty="0" smtClean="0">
                <a:latin typeface="Comic Sans MS" pitchFamily="66" charset="0"/>
              </a:rPr>
              <a:t>Day 2</a:t>
            </a:r>
            <a:endParaRPr lang="en-US" sz="2400" dirty="0">
              <a:latin typeface="Comic Sans MS" pitchFamily="66" charset="0"/>
            </a:endParaRPr>
          </a:p>
        </p:txBody>
      </p:sp>
      <p:sp>
        <p:nvSpPr>
          <p:cNvPr id="3" name="Content Placeholder 2"/>
          <p:cNvSpPr>
            <a:spLocks noGrp="1"/>
          </p:cNvSpPr>
          <p:nvPr>
            <p:ph idx="1"/>
          </p:nvPr>
        </p:nvSpPr>
        <p:spPr/>
        <p:txBody>
          <a:bodyPr/>
          <a:lstStyle/>
          <a:p>
            <a:pPr>
              <a:buNone/>
            </a:pPr>
            <a:r>
              <a:rPr lang="en-US" sz="2800" dirty="0" smtClean="0">
                <a:solidFill>
                  <a:srgbClr val="0070C0"/>
                </a:solidFill>
                <a:latin typeface="Comic Sans MS" pitchFamily="66" charset="0"/>
              </a:rPr>
              <a:t>Our Goal for Today:</a:t>
            </a:r>
          </a:p>
          <a:p>
            <a:pPr>
              <a:buNone/>
            </a:pPr>
            <a:r>
              <a:rPr lang="en-US" sz="2800" dirty="0" smtClean="0">
                <a:latin typeface="Comic Sans MS" pitchFamily="66" charset="0"/>
              </a:rPr>
              <a:t>I will use information from the text to describe characters and their actions in the story. </a:t>
            </a:r>
          </a:p>
          <a:p>
            <a:pPr algn="ctr">
              <a:buNone/>
            </a:pPr>
            <a:r>
              <a:rPr lang="en-US" sz="2800" dirty="0" smtClean="0">
                <a:latin typeface="Comic Sans MS" pitchFamily="66" charset="0"/>
              </a:rPr>
              <a:t>Rate yourself</a:t>
            </a:r>
          </a:p>
          <a:p>
            <a:pPr algn="ctr">
              <a:buNone/>
            </a:pPr>
            <a:r>
              <a:rPr lang="en-US" sz="2800" dirty="0" smtClean="0">
                <a:latin typeface="Comic Sans MS" pitchFamily="66" charset="0"/>
              </a:rPr>
              <a:t>1 – 2 – 3 - 4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smtClean="0"/>
              <a:t>Ground Swell</a:t>
            </a:r>
            <a:r>
              <a:rPr lang="en-US" dirty="0" smtClean="0"/>
              <a:t/>
            </a:r>
            <a:br>
              <a:rPr lang="en-US" dirty="0" smtClean="0"/>
            </a:br>
            <a:r>
              <a:rPr lang="en-US" sz="2700" dirty="0" smtClean="0"/>
              <a:t>Edward Hopper (1939)</a:t>
            </a:r>
            <a:endParaRPr lang="en-US" sz="2700" dirty="0"/>
          </a:p>
        </p:txBody>
      </p:sp>
      <p:pic>
        <p:nvPicPr>
          <p:cNvPr id="11266" name="Picture 2" descr="Image: Edward Hopper, Ground Swell, 1939"/>
          <p:cNvPicPr>
            <a:picLocks noChangeAspect="1" noChangeArrowheads="1"/>
          </p:cNvPicPr>
          <p:nvPr/>
        </p:nvPicPr>
        <p:blipFill>
          <a:blip r:embed="rId3" cstate="print"/>
          <a:srcRect/>
          <a:stretch>
            <a:fillRect/>
          </a:stretch>
        </p:blipFill>
        <p:spPr bwMode="auto">
          <a:xfrm>
            <a:off x="1371601" y="1828800"/>
            <a:ext cx="6781800" cy="4724400"/>
          </a:xfrm>
          <a:prstGeom prst="rect">
            <a:avLst/>
          </a:prstGeom>
          <a:noFill/>
        </p:spPr>
      </p:pic>
    </p:spTree>
    <p:extLst>
      <p:ext uri="{BB962C8B-B14F-4D97-AF65-F5344CB8AC3E}">
        <p14:creationId xmlns:p14="http://schemas.microsoft.com/office/powerpoint/2010/main" xmlns="" val="1390830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534400" cy="1505712"/>
          </a:xfrm>
        </p:spPr>
        <p:txBody>
          <a:bodyPr anchor="t" anchorCtr="0">
            <a:normAutofit fontScale="90000"/>
          </a:bodyPr>
          <a:lstStyle/>
          <a:p>
            <a:r>
              <a:rPr lang="en-US" sz="2400" dirty="0" smtClean="0">
                <a:solidFill>
                  <a:srgbClr val="0070C0"/>
                </a:solidFill>
                <a:latin typeface="Comic Sans MS" pitchFamily="66" charset="0"/>
              </a:rPr>
              <a:t/>
            </a:r>
            <a:br>
              <a:rPr lang="en-US" sz="2400" dirty="0" smtClean="0">
                <a:solidFill>
                  <a:srgbClr val="0070C0"/>
                </a:solidFill>
                <a:latin typeface="Comic Sans MS" pitchFamily="66" charset="0"/>
              </a:rPr>
            </a:br>
            <a:r>
              <a:rPr lang="en-US" sz="2400" dirty="0" smtClean="0">
                <a:solidFill>
                  <a:srgbClr val="0070C0"/>
                </a:solidFill>
                <a:latin typeface="Comic Sans MS" pitchFamily="66" charset="0"/>
              </a:rPr>
              <a:t> </a:t>
            </a:r>
            <a:r>
              <a:rPr lang="en-US" sz="2400" dirty="0" smtClean="0">
                <a:solidFill>
                  <a:schemeClr val="tx1"/>
                </a:solidFill>
                <a:latin typeface="Comic Sans MS" pitchFamily="66" charset="0"/>
              </a:rPr>
              <a:t>We are going to use our sheet from yesterday to take notes on Boris.  We know that characters are important in stories. They keep the action moving and they keep the reader interested. </a:t>
            </a:r>
            <a:br>
              <a:rPr lang="en-US" sz="2400" dirty="0" smtClean="0">
                <a:solidFill>
                  <a:schemeClr val="tx1"/>
                </a:solidFill>
                <a:latin typeface="Comic Sans MS" pitchFamily="66" charset="0"/>
              </a:rPr>
            </a:br>
            <a:r>
              <a:rPr lang="en-US" sz="2400" dirty="0" smtClean="0">
                <a:solidFill>
                  <a:schemeClr val="tx1"/>
                </a:solidFill>
                <a:latin typeface="Comic Sans MS" pitchFamily="66" charset="0"/>
              </a:rPr>
              <a:t/>
            </a:r>
            <a:br>
              <a:rPr lang="en-US" sz="2400" dirty="0" smtClean="0">
                <a:solidFill>
                  <a:schemeClr val="tx1"/>
                </a:solidFill>
                <a:latin typeface="Comic Sans MS" pitchFamily="66" charset="0"/>
              </a:rPr>
            </a:br>
            <a:r>
              <a:rPr lang="en-US" sz="2400" u="sng" dirty="0" smtClean="0">
                <a:solidFill>
                  <a:schemeClr val="tx1"/>
                </a:solidFill>
                <a:latin typeface="Comic Sans MS" pitchFamily="66" charset="0"/>
              </a:rPr>
              <a:t/>
            </a:r>
            <a:br>
              <a:rPr lang="en-US" sz="2400" u="sng" dirty="0" smtClean="0">
                <a:solidFill>
                  <a:schemeClr val="tx1"/>
                </a:solidFill>
                <a:latin typeface="Comic Sans MS" pitchFamily="66" charset="0"/>
              </a:rPr>
            </a:br>
            <a:r>
              <a:rPr lang="en-US" sz="2400" u="sng" dirty="0" smtClean="0">
                <a:solidFill>
                  <a:schemeClr val="tx1"/>
                </a:solidFill>
                <a:latin typeface="Comic Sans MS" pitchFamily="66" charset="0"/>
              </a:rPr>
              <a:t> </a:t>
            </a:r>
            <a:r>
              <a:rPr lang="en-US" sz="2400" dirty="0" smtClean="0">
                <a:solidFill>
                  <a:schemeClr val="tx1"/>
                </a:solidFill>
                <a:latin typeface="Comic Sans MS" pitchFamily="66" charset="0"/>
              </a:rPr>
              <a:t>   </a:t>
            </a:r>
            <a:r>
              <a:rPr lang="en-US" sz="2400" u="sng" dirty="0" smtClean="0">
                <a:solidFill>
                  <a:schemeClr val="tx1"/>
                </a:solidFill>
                <a:latin typeface="Comic Sans MS" pitchFamily="66" charset="0"/>
              </a:rPr>
              <a:t/>
            </a:r>
            <a:br>
              <a:rPr lang="en-US" sz="2400" u="sng" dirty="0" smtClean="0">
                <a:solidFill>
                  <a:schemeClr val="tx1"/>
                </a:solidFill>
                <a:latin typeface="Comic Sans MS" pitchFamily="66" charset="0"/>
              </a:rPr>
            </a:br>
            <a:endParaRPr lang="en-US" sz="2400" u="sng" dirty="0">
              <a:solidFill>
                <a:srgbClr val="0070C0"/>
              </a:solidFill>
              <a:latin typeface="Comic Sans MS" pitchFamily="66" charset="0"/>
            </a:endParaRPr>
          </a:p>
        </p:txBody>
      </p:sp>
      <p:graphicFrame>
        <p:nvGraphicFramePr>
          <p:cNvPr id="3" name="Table 2"/>
          <p:cNvGraphicFramePr>
            <a:graphicFrameLocks noGrp="1"/>
          </p:cNvGraphicFramePr>
          <p:nvPr/>
        </p:nvGraphicFramePr>
        <p:xfrm>
          <a:off x="1143000" y="2438400"/>
          <a:ext cx="6553200" cy="2866528"/>
        </p:xfrm>
        <a:graphic>
          <a:graphicData uri="http://schemas.openxmlformats.org/drawingml/2006/table">
            <a:tbl>
              <a:tblPr/>
              <a:tblGrid>
                <a:gridCol w="3276600"/>
                <a:gridCol w="3276600"/>
              </a:tblGrid>
              <a:tr h="1485223">
                <a:tc>
                  <a:txBody>
                    <a:bodyPr/>
                    <a:lstStyle/>
                    <a:p>
                      <a:pPr marL="0" marR="0">
                        <a:spcBef>
                          <a:spcPts val="0"/>
                        </a:spcBef>
                        <a:spcAft>
                          <a:spcPts val="0"/>
                        </a:spcAft>
                      </a:pPr>
                      <a:r>
                        <a:rPr lang="en-US" sz="1600" dirty="0">
                          <a:latin typeface="Calibri"/>
                          <a:ea typeface="Calibri"/>
                          <a:cs typeface="Times New Roman"/>
                        </a:rPr>
                        <a:t>Notes from listening to the story</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Notes from listening to the story</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785">
                <a:tc>
                  <a:txBody>
                    <a:bodyPr/>
                    <a:lstStyle/>
                    <a:p>
                      <a:pPr marL="0" marR="0">
                        <a:spcBef>
                          <a:spcPts val="0"/>
                        </a:spcBef>
                        <a:spcAft>
                          <a:spcPts val="0"/>
                        </a:spcAft>
                      </a:pPr>
                      <a:r>
                        <a:rPr lang="en-US" sz="1600">
                          <a:latin typeface="Calibri"/>
                          <a:ea typeface="Calibri"/>
                          <a:cs typeface="Times New Roman"/>
                        </a:rPr>
                        <a:t>What kind of character traits does Amos have?</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What kind of character traits does Boris have?</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191">
                <a:tc>
                  <a:txBody>
                    <a:bodyPr/>
                    <a:lstStyle/>
                    <a:p>
                      <a:pPr marL="0" marR="0">
                        <a:spcBef>
                          <a:spcPts val="0"/>
                        </a:spcBef>
                        <a:spcAft>
                          <a:spcPts val="0"/>
                        </a:spcAft>
                      </a:pPr>
                      <a:r>
                        <a:rPr lang="en-US" sz="1600">
                          <a:latin typeface="Calibri"/>
                          <a:ea typeface="Calibri"/>
                          <a:cs typeface="Times New Roman"/>
                        </a:rPr>
                        <a:t>Choose a trait of Amos.  What happens in the story because of this trait?</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Choose a trait of Boris.  What happens in the story because of this trait?</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722</TotalTime>
  <Words>705</Words>
  <Application>Microsoft Office PowerPoint</Application>
  <PresentationFormat>On-screen Show (4:3)</PresentationFormat>
  <Paragraphs>80</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Inspired  by the Sea Day 1</vt:lpstr>
      <vt:lpstr>Essential Question Why does the sea inspire writers?</vt:lpstr>
      <vt:lpstr>Slide 3</vt:lpstr>
      <vt:lpstr>Slide 4</vt:lpstr>
      <vt:lpstr>Slide 5</vt:lpstr>
      <vt:lpstr>  Our Goal Today:</vt:lpstr>
      <vt:lpstr>Literature  Day 2</vt:lpstr>
      <vt:lpstr>Ground Swell Edward Hopper (1939)</vt:lpstr>
      <vt:lpstr>  We are going to use our sheet from yesterday to take notes on Boris.  We know that characters are important in stories. They keep the action moving and they keep the reader interested.         </vt:lpstr>
      <vt:lpstr>  Our Goal Today:   </vt:lpstr>
      <vt:lpstr>   I will determine the main idea of a text and tell how key details support the main idea.   Rate yourself 1-2-3-4  </vt:lpstr>
      <vt:lpstr>Ground Swell Edward Hopper (1939)</vt:lpstr>
      <vt:lpstr>Garden at Sainte-Adresse Calude Monet (1867)</vt:lpstr>
      <vt:lpstr>The Main Idea is what the author wants you to remember most</vt:lpstr>
      <vt:lpstr>   I will determine the main idea of a text and tell how key details support the main idea.   Rate yourself 1-2-3-4  </vt:lpstr>
      <vt:lpstr>Day 4</vt:lpstr>
      <vt:lpstr>   </vt:lpstr>
      <vt:lpstr>Slide 18</vt:lpstr>
      <vt:lpstr>Day 4</vt:lpstr>
    </vt:vector>
  </TitlesOfParts>
  <Company>RPS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dc:creator>
  <cp:lastModifiedBy>st</cp:lastModifiedBy>
  <cp:revision>58</cp:revision>
  <dcterms:created xsi:type="dcterms:W3CDTF">2012-09-26T15:27:06Z</dcterms:created>
  <dcterms:modified xsi:type="dcterms:W3CDTF">2012-10-11T19:20:26Z</dcterms:modified>
</cp:coreProperties>
</file>